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7" r:id="rId2"/>
    <p:sldId id="258" r:id="rId3"/>
    <p:sldId id="259" r:id="rId4"/>
    <p:sldId id="264" r:id="rId5"/>
    <p:sldId id="260" r:id="rId6"/>
    <p:sldId id="261" r:id="rId7"/>
    <p:sldId id="262" r:id="rId8"/>
    <p:sldId id="265" r:id="rId9"/>
    <p:sldId id="266" r:id="rId10"/>
    <p:sldId id="267" r:id="rId11"/>
    <p:sldId id="268" r:id="rId12"/>
    <p:sldId id="269" r:id="rId13"/>
    <p:sldId id="263" r:id="rId14"/>
    <p:sldId id="270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64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36" y="108"/>
      </p:cViewPr>
      <p:guideLst>
        <p:guide orient="horz" pos="2364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10/13/2021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10/13/2021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10/13/2021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10/13/2021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10/13/2021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7.jpg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9.jpeg"/><Relationship Id="rId4" Type="http://schemas.openxmlformats.org/officeDocument/2006/relationships/image" Target="../media/image28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-274027" y="3018286"/>
            <a:ext cx="7766936" cy="1406921"/>
          </a:xfrm>
        </p:spPr>
        <p:txBody>
          <a:bodyPr/>
          <a:lstStyle/>
          <a:p>
            <a:pPr lvl="0" algn="ctr" defTabSz="914400">
              <a:spcBef>
                <a:spcPts val="0"/>
              </a:spcBef>
            </a:pPr>
            <a:r>
              <a:rPr lang="ru-RU" dirty="0" smtClean="0">
                <a:solidFill>
                  <a:prstClr val="black"/>
                </a:solidFill>
                <a:latin typeface="Impact" panose="020B080603090205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Проект «</a:t>
            </a:r>
            <a:r>
              <a:rPr lang="ru-RU" dirty="0" err="1" smtClean="0">
                <a:solidFill>
                  <a:prstClr val="black"/>
                </a:solidFill>
                <a:latin typeface="Impact" panose="020B080603090205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ЭкоДом</a:t>
            </a:r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»</a:t>
            </a:r>
            <a:r>
              <a:rPr lang="ru-RU" sz="3600" dirty="0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/>
            </a:r>
            <a:br>
              <a:rPr lang="ru-RU" sz="3600" dirty="0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</a:br>
            <a:endParaRPr lang="ru-RU" sz="3600" dirty="0"/>
          </a:p>
        </p:txBody>
      </p:sp>
      <p:pic>
        <p:nvPicPr>
          <p:cNvPr id="4" name="Picture 3" descr="C:\Users\Спец.соц работе\Desktop\Презентация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233" y="197097"/>
            <a:ext cx="776788" cy="1055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4046" y="197097"/>
            <a:ext cx="1254186" cy="10436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96231" y="267912"/>
            <a:ext cx="69773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 smtClean="0">
                <a:solidFill>
                  <a:prstClr val="black"/>
                </a:solidFill>
                <a:latin typeface="Impact" panose="020B0806030902050204" pitchFamily="34" charset="0"/>
              </a:rPr>
              <a:t>Министерство </a:t>
            </a:r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труда и социального развития Мурманской области</a:t>
            </a:r>
          </a:p>
          <a:p>
            <a:pPr lvl="0" algn="ctr"/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Государственное областное автономное учреждение социального обслуживания населения «Комплексный центр социального обслуживания населения ЗАТО </a:t>
            </a:r>
            <a:r>
              <a:rPr lang="ru-RU" dirty="0" err="1">
                <a:solidFill>
                  <a:prstClr val="black"/>
                </a:solidFill>
                <a:latin typeface="Impact" panose="020B0806030902050204" pitchFamily="34" charset="0"/>
              </a:rPr>
              <a:t>г.Североморск</a:t>
            </a:r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»</a:t>
            </a:r>
            <a:endParaRPr lang="ru-RU" dirty="0">
              <a:solidFill>
                <a:prstClr val="black"/>
              </a:solidFill>
              <a:latin typeface="Impact" panose="020B080603090205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150062" y="5605921"/>
            <a:ext cx="482215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Автор проекта: </a:t>
            </a:r>
            <a:r>
              <a:rPr lang="ru-RU" dirty="0" err="1"/>
              <a:t>Муртазина</a:t>
            </a:r>
            <a:r>
              <a:rPr lang="ru-RU" dirty="0"/>
              <a:t> Юлия Сергеевна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35233" y="5975253"/>
            <a:ext cx="474841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Срок реализации: май 2021 г.- май 2022 г.</a:t>
            </a: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82033" y="2334130"/>
            <a:ext cx="4572000" cy="3641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926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Спец.соц работе\Desktop\Презентация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233" y="197097"/>
            <a:ext cx="776788" cy="1055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4046" y="197097"/>
            <a:ext cx="1254186" cy="10436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49244" y="240527"/>
            <a:ext cx="69773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Министерство труда и социального развития </a:t>
            </a:r>
            <a:r>
              <a:rPr lang="ru-RU" dirty="0" smtClean="0">
                <a:solidFill>
                  <a:prstClr val="black"/>
                </a:solidFill>
                <a:latin typeface="Impact" panose="020B0806030902050204" pitchFamily="34" charset="0"/>
              </a:rPr>
              <a:t>Мурманской области</a:t>
            </a:r>
            <a:endParaRPr lang="ru-RU" dirty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Государственное областное автономное учреждение социального обслуживания населения «Комплексный центр социального обслуживания населения ЗАТО </a:t>
            </a:r>
            <a:r>
              <a:rPr lang="ru-RU" dirty="0" err="1">
                <a:solidFill>
                  <a:prstClr val="black"/>
                </a:solidFill>
                <a:latin typeface="Impact" panose="020B0806030902050204" pitchFamily="34" charset="0"/>
              </a:rPr>
              <a:t>г.Североморск</a:t>
            </a:r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»</a:t>
            </a:r>
            <a:endParaRPr lang="ru-RU" dirty="0">
              <a:solidFill>
                <a:prstClr val="black"/>
              </a:solidFill>
              <a:latin typeface="Impact" panose="020B080603090205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27640" y="2293630"/>
            <a:ext cx="181331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ru-RU" sz="2800" dirty="0" err="1">
                <a:solidFill>
                  <a:prstClr val="black"/>
                </a:solidFill>
                <a:latin typeface="Impact" panose="020B0806030902050204" pitchFamily="34" charset="0"/>
              </a:rPr>
              <a:t>Зоозабота</a:t>
            </a:r>
            <a:endParaRPr lang="ru-RU" sz="2800" dirty="0">
              <a:solidFill>
                <a:prstClr val="black"/>
              </a:solidFill>
              <a:latin typeface="Impact" panose="020B080603090205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4914" y="3928732"/>
            <a:ext cx="3006043" cy="1824456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18051" y="4233532"/>
            <a:ext cx="1350335" cy="224227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9440" y="4321032"/>
            <a:ext cx="1607557" cy="2154770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44677" y="2816850"/>
            <a:ext cx="5503858" cy="14711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914400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Шефство над животным;</a:t>
            </a:r>
          </a:p>
          <a:p>
            <a:pPr marL="285750" lvl="0" indent="-285750" defTabSz="914400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Помощь в уходе и содержании собаки из питомника «Надежда». Ежеквартальный благотворительный сбор средств (корм, лекарства, предметы ухода за животными);</a:t>
            </a:r>
          </a:p>
          <a:p>
            <a:pPr marL="285750" lvl="0" indent="-285750" defTabSz="9144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Поездка в Мурманский контактный зоопарк.</a:t>
            </a:r>
            <a:endParaRPr lang="ru-RU" sz="1600" dirty="0">
              <a:solidFill>
                <a:prstClr val="black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45299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Спец.соц работе\Desktop\Презентация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233" y="197097"/>
            <a:ext cx="776788" cy="1055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4046" y="197097"/>
            <a:ext cx="1254186" cy="10436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49244" y="240527"/>
            <a:ext cx="69773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Министерство труда и социального развития </a:t>
            </a:r>
            <a:r>
              <a:rPr lang="ru-RU" dirty="0" smtClean="0">
                <a:solidFill>
                  <a:prstClr val="black"/>
                </a:solidFill>
                <a:latin typeface="Impact" panose="020B0806030902050204" pitchFamily="34" charset="0"/>
              </a:rPr>
              <a:t>Мурманской области</a:t>
            </a:r>
            <a:endParaRPr lang="ru-RU" dirty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Государственное областное автономное учреждение социального обслуживания населения «Комплексный центр социального обслуживания населения ЗАТО </a:t>
            </a:r>
            <a:r>
              <a:rPr lang="ru-RU" dirty="0" err="1">
                <a:solidFill>
                  <a:prstClr val="black"/>
                </a:solidFill>
                <a:latin typeface="Impact" panose="020B0806030902050204" pitchFamily="34" charset="0"/>
              </a:rPr>
              <a:t>г.Североморск</a:t>
            </a:r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»</a:t>
            </a:r>
            <a:endParaRPr lang="ru-RU" dirty="0">
              <a:solidFill>
                <a:prstClr val="black"/>
              </a:solidFill>
              <a:latin typeface="Impact" panose="020B080603090205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077992" y="2078187"/>
            <a:ext cx="495576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/>
            <a:r>
              <a:rPr lang="ru-RU" sz="2800" dirty="0">
                <a:solidFill>
                  <a:prstClr val="black"/>
                </a:solidFill>
                <a:latin typeface="Impact" panose="020B0806030902050204" pitchFamily="34" charset="0"/>
              </a:rPr>
              <a:t>Ожидаемые количественные результаты реализации проекта</a:t>
            </a:r>
            <a:endParaRPr lang="ru-RU" sz="2800" dirty="0">
              <a:solidFill>
                <a:prstClr val="black"/>
              </a:solidFill>
              <a:latin typeface="Impact" panose="020B080603090205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58367" y="3919687"/>
            <a:ext cx="1963082" cy="196308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9047" y="4448045"/>
            <a:ext cx="1744713" cy="193594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13139" y="2614914"/>
            <a:ext cx="6096000" cy="183313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defTabSz="914400">
              <a:lnSpc>
                <a:spcPct val="107000"/>
              </a:lnSpc>
              <a:tabLst>
                <a:tab pos="457200" algn="l"/>
              </a:tabLst>
            </a:pPr>
            <a:r>
              <a:rPr lang="ru-RU" sz="1600" dirty="0">
                <a:solidFill>
                  <a:srgbClr val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Ожидаемые результаты:</a:t>
            </a:r>
            <a:endParaRPr lang="ru-RU" sz="1600" dirty="0">
              <a:solidFill>
                <a:prstClr val="black"/>
              </a:solidFill>
              <a:latin typeface="Calibri Light" panose="020F0302020204030204" pitchFamily="34" charset="0"/>
            </a:endParaRPr>
          </a:p>
          <a:p>
            <a:pPr marL="285750" lvl="0" indent="-285750" defTabSz="9144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</a:rPr>
              <a:t>Дети-инвалиды – 15 чел.</a:t>
            </a:r>
          </a:p>
          <a:p>
            <a:pPr marL="285750" lvl="0" indent="-285750" defTabSz="9144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</a:rPr>
              <a:t>Волонтеры-наставники – 10 чел.</a:t>
            </a:r>
          </a:p>
          <a:p>
            <a:pPr marL="285750" lvl="0" indent="-285750" defTabSz="9144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</a:rPr>
              <a:t>Молодые инвалиды – 5 чел.</a:t>
            </a:r>
          </a:p>
          <a:p>
            <a:pPr marL="285750" lvl="0" indent="-285750" defTabSz="9144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</a:rPr>
              <a:t>Общее количество участников – 30 чел.</a:t>
            </a:r>
          </a:p>
          <a:p>
            <a:pPr marL="285750" lvl="0" indent="-285750" defTabSz="9144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</a:rPr>
              <a:t>Количество специалистов, обеспечивающих реализацию мероприятий проекта – 5.</a:t>
            </a:r>
            <a:endParaRPr lang="ru-RU" sz="1600" dirty="0">
              <a:solidFill>
                <a:prstClr val="black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56529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Спец.соц работе\Desktop\Презентация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233" y="197097"/>
            <a:ext cx="776788" cy="1055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4046" y="197097"/>
            <a:ext cx="1254186" cy="10436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49244" y="240527"/>
            <a:ext cx="69773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Министерство труда и социального развития </a:t>
            </a:r>
            <a:r>
              <a:rPr lang="ru-RU" dirty="0" smtClean="0">
                <a:solidFill>
                  <a:prstClr val="black"/>
                </a:solidFill>
                <a:latin typeface="Impact" panose="020B0806030902050204" pitchFamily="34" charset="0"/>
              </a:rPr>
              <a:t>Мурманской области</a:t>
            </a:r>
            <a:endParaRPr lang="ru-RU" dirty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Государственное областное автономное учреждение социального обслуживания населения «Комплексный центр социального обслуживания населения ЗАТО </a:t>
            </a:r>
            <a:r>
              <a:rPr lang="ru-RU" dirty="0" err="1">
                <a:solidFill>
                  <a:prstClr val="black"/>
                </a:solidFill>
                <a:latin typeface="Impact" panose="020B0806030902050204" pitchFamily="34" charset="0"/>
              </a:rPr>
              <a:t>г.Североморск</a:t>
            </a:r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»</a:t>
            </a:r>
            <a:endParaRPr lang="ru-RU" dirty="0">
              <a:solidFill>
                <a:prstClr val="black"/>
              </a:solidFill>
              <a:latin typeface="Impact" panose="020B080603090205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220232" y="2078187"/>
            <a:ext cx="52019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/>
            <a:r>
              <a:rPr lang="ru-RU" sz="2800" dirty="0">
                <a:solidFill>
                  <a:prstClr val="black"/>
                </a:solidFill>
                <a:latin typeface="Impact" panose="020B0806030902050204" pitchFamily="34" charset="0"/>
              </a:rPr>
              <a:t>Ожидаемые качественные результаты реализации проекта</a:t>
            </a:r>
            <a:endParaRPr lang="ru-RU" sz="2800" dirty="0">
              <a:solidFill>
                <a:prstClr val="black"/>
              </a:solidFill>
              <a:latin typeface="Impact" panose="020B080603090205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1232" y="4311695"/>
            <a:ext cx="2313407" cy="23634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17152" y="3920295"/>
            <a:ext cx="1905000" cy="19675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492819" y="2525593"/>
            <a:ext cx="5278061" cy="33622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>
              <a:lnSpc>
                <a:spcPct val="107000"/>
              </a:lnSpc>
              <a:tabLst>
                <a:tab pos="457200" algn="l"/>
              </a:tabLst>
            </a:pPr>
            <a:r>
              <a:rPr lang="ru-RU" sz="1600" dirty="0">
                <a:solidFill>
                  <a:srgbClr val="000000"/>
                </a:solidFill>
                <a:latin typeface="Calibri Light" panose="020F0302020204030204" pitchFamily="34" charset="0"/>
                <a:ea typeface="Calibri" panose="020F0502020204030204" pitchFamily="34" charset="0"/>
                <a:cs typeface="Calibri Light" panose="020F0302020204030204" pitchFamily="34" charset="0"/>
              </a:rPr>
              <a:t>Ожидаемые результаты:</a:t>
            </a:r>
          </a:p>
          <a:p>
            <a:pPr marL="285750" lvl="0" indent="-285750" defTabSz="914400">
              <a:lnSpc>
                <a:spcPct val="107000"/>
              </a:lnSpc>
              <a:buFont typeface="Wingdings" panose="05000000000000000000" pitchFamily="2" charset="2"/>
              <a:buChar char="ü"/>
              <a:tabLst>
                <a:tab pos="457200" algn="l"/>
              </a:tabLst>
            </a:pP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</a:rPr>
              <a:t>Развитие экологических знаний, умений, бережного отношения к природе, окружающему миру, а также расширение кругозора;</a:t>
            </a:r>
          </a:p>
          <a:p>
            <a:pPr marL="285750" lvl="0" indent="-285750" defTabSz="9144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</a:rPr>
              <a:t>Осознание важности природоохранных мероприятий;</a:t>
            </a:r>
          </a:p>
          <a:p>
            <a:pPr marL="285750" lvl="0" indent="-285750" defTabSz="9144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</a:rPr>
              <a:t>Воспитание чувства любви к природе, чуткого отношения к животным, повышение чувства ответственности за сохранение окружающей среды;</a:t>
            </a:r>
          </a:p>
          <a:p>
            <a:pPr marL="285750" lvl="0" indent="-285750" defTabSz="9144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</a:rPr>
              <a:t>Проведение экологического конкурса творческих работ «Мы – глазами природы!»</a:t>
            </a:r>
          </a:p>
          <a:p>
            <a:pPr marL="285750" lvl="0" indent="-285750" defTabSz="9144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Размещение информации в СМИ, на сайте Учреждения и в социальной сети </a:t>
            </a:r>
            <a:r>
              <a:rPr lang="ru-RU" sz="1600" dirty="0" err="1" smtClean="0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ВКонтакте</a:t>
            </a: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.</a:t>
            </a: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</a:rPr>
              <a:t/>
            </a:r>
            <a:b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</a:rPr>
            </a:br>
            <a:endParaRPr lang="ru-RU" sz="1600" dirty="0">
              <a:solidFill>
                <a:prstClr val="black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89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Спец.соц работе\Desktop\Презентация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233" y="197097"/>
            <a:ext cx="776788" cy="1055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4046" y="197097"/>
            <a:ext cx="1254186" cy="10436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49244" y="240527"/>
            <a:ext cx="69773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Министерство труда и социального развития </a:t>
            </a:r>
            <a:r>
              <a:rPr lang="ru-RU" dirty="0" smtClean="0">
                <a:solidFill>
                  <a:prstClr val="black"/>
                </a:solidFill>
                <a:latin typeface="Impact" panose="020B0806030902050204" pitchFamily="34" charset="0"/>
              </a:rPr>
              <a:t>Мурманской области</a:t>
            </a:r>
            <a:endParaRPr lang="ru-RU" dirty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Государственное областное автономное учреждение социального обслуживания населения «Комплексный центр социального обслуживания населения ЗАТО </a:t>
            </a:r>
            <a:r>
              <a:rPr lang="ru-RU" dirty="0" err="1">
                <a:solidFill>
                  <a:prstClr val="black"/>
                </a:solidFill>
                <a:latin typeface="Impact" panose="020B0806030902050204" pitchFamily="34" charset="0"/>
              </a:rPr>
              <a:t>г.Североморск</a:t>
            </a:r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»</a:t>
            </a:r>
            <a:endParaRPr lang="ru-RU" dirty="0">
              <a:solidFill>
                <a:prstClr val="black"/>
              </a:solidFill>
              <a:latin typeface="Impact" panose="020B080603090205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39840" y="2220427"/>
            <a:ext cx="5286789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/>
            <a:r>
              <a:rPr lang="ru-RU" sz="2800" dirty="0">
                <a:solidFill>
                  <a:prstClr val="black"/>
                </a:solidFill>
                <a:latin typeface="Impact" panose="020B0806030902050204" pitchFamily="34" charset="0"/>
              </a:rPr>
              <a:t>Необходимые закупки для реализации проекта</a:t>
            </a:r>
            <a:endParaRPr lang="ru-RU" sz="2800" dirty="0">
              <a:solidFill>
                <a:prstClr val="black"/>
              </a:solidFill>
              <a:latin typeface="Impact" panose="020B0806030902050204" pitchFamily="34" charset="0"/>
            </a:endParaRPr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2720" y="4103316"/>
            <a:ext cx="2604829" cy="2563585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549" y="4103316"/>
            <a:ext cx="2499080" cy="2372486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235233" y="3174534"/>
            <a:ext cx="380412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9144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Теплички; </a:t>
            </a:r>
          </a:p>
          <a:p>
            <a:pPr marL="285750" lvl="0" indent="-285750" defTabSz="9144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Призы на конкурс;</a:t>
            </a:r>
          </a:p>
          <a:p>
            <a:pPr marL="285750" lvl="0" indent="-285750" defTabSz="9144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Печать фотографий для выставки; </a:t>
            </a:r>
          </a:p>
          <a:p>
            <a:pPr marL="285750" lvl="0" indent="-285750" defTabSz="9144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Закупка </a:t>
            </a:r>
            <a:r>
              <a:rPr lang="ru-RU" sz="1600" dirty="0" err="1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экосумок</a:t>
            </a: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;</a:t>
            </a:r>
          </a:p>
          <a:p>
            <a:pPr marL="285750" lvl="0" indent="-285750" defTabSz="914400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Печать логотипа с названием проекта.</a:t>
            </a:r>
            <a:endParaRPr lang="ru-RU" sz="1600" dirty="0">
              <a:solidFill>
                <a:prstClr val="black"/>
              </a:solidFill>
              <a:latin typeface="Calibri Light" panose="020F0302020204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9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Спец.соц работе\Desktop\Презентация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233" y="197097"/>
            <a:ext cx="776788" cy="1055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4046" y="197097"/>
            <a:ext cx="1254186" cy="10436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49244" y="240527"/>
            <a:ext cx="69773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Министерство труда и социального развития </a:t>
            </a:r>
            <a:r>
              <a:rPr lang="ru-RU" dirty="0" smtClean="0">
                <a:solidFill>
                  <a:prstClr val="black"/>
                </a:solidFill>
                <a:latin typeface="Impact" panose="020B0806030902050204" pitchFamily="34" charset="0"/>
              </a:rPr>
              <a:t>Мурманской области</a:t>
            </a:r>
            <a:endParaRPr lang="ru-RU" dirty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Государственное областное автономное учреждение социального обслуживания населения «Комплексный центр социального обслуживания населения ЗАТО </a:t>
            </a:r>
            <a:r>
              <a:rPr lang="ru-RU" dirty="0" err="1">
                <a:solidFill>
                  <a:prstClr val="black"/>
                </a:solidFill>
                <a:latin typeface="Impact" panose="020B0806030902050204" pitchFamily="34" charset="0"/>
              </a:rPr>
              <a:t>г.Североморск</a:t>
            </a:r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»</a:t>
            </a:r>
            <a:endParaRPr lang="ru-RU" dirty="0">
              <a:solidFill>
                <a:prstClr val="black"/>
              </a:solidFill>
              <a:latin typeface="Impact" panose="020B0806030902050204" pitchFamily="34" charset="0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="" xmlns:a16="http://schemas.microsoft.com/office/drawing/2014/main" id="{162681F5-56EB-45D4-BD7E-EDB0C9DA7FF4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9077" y="1754386"/>
            <a:ext cx="5445760" cy="37185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839727" y="5841812"/>
            <a:ext cx="434445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latin typeface="Impact" panose="020B0806030902050204" pitchFamily="34" charset="0"/>
              </a:rPr>
              <a:t>Благодарим </a:t>
            </a:r>
            <a:r>
              <a:rPr lang="ru-RU" sz="2800" b="1" dirty="0">
                <a:latin typeface="Impact" panose="020B0806030902050204" pitchFamily="34" charset="0"/>
              </a:rPr>
              <a:t>за </a:t>
            </a:r>
            <a:r>
              <a:rPr lang="ru-RU" sz="2800" b="1" dirty="0" smtClean="0">
                <a:latin typeface="Impact" panose="020B0806030902050204" pitchFamily="34" charset="0"/>
              </a:rPr>
              <a:t>внимание! </a:t>
            </a:r>
            <a:endParaRPr lang="ru-RU" sz="2800" b="1" dirty="0">
              <a:latin typeface="Impact" panose="020B080603090205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42197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14833" y="2188468"/>
            <a:ext cx="1194920" cy="749873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49126" y="4194133"/>
            <a:ext cx="2926334" cy="1902117"/>
          </a:xfrm>
          <a:prstGeom prst="rect">
            <a:avLst/>
          </a:prstGeom>
        </p:spPr>
      </p:pic>
      <p:pic>
        <p:nvPicPr>
          <p:cNvPr id="4" name="Picture 3" descr="C:\Users\Спец.соц работе\Desktop\Презентация\Рисунок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233" y="197097"/>
            <a:ext cx="776788" cy="1055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34046" y="197097"/>
            <a:ext cx="1254186" cy="10436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49244" y="240527"/>
            <a:ext cx="69773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Министерство труда и социального развития </a:t>
            </a:r>
            <a:r>
              <a:rPr lang="ru-RU" dirty="0" smtClean="0">
                <a:solidFill>
                  <a:prstClr val="black"/>
                </a:solidFill>
                <a:latin typeface="Impact" panose="020B0806030902050204" pitchFamily="34" charset="0"/>
              </a:rPr>
              <a:t>Мурманской области</a:t>
            </a:r>
            <a:endParaRPr lang="ru-RU" dirty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Государственное областное автономное учреждение социального обслуживания населения «Комплексный центр социального обслуживания населения ЗАТО </a:t>
            </a:r>
            <a:r>
              <a:rPr lang="ru-RU" dirty="0" err="1">
                <a:solidFill>
                  <a:prstClr val="black"/>
                </a:solidFill>
                <a:latin typeface="Impact" panose="020B0806030902050204" pitchFamily="34" charset="0"/>
              </a:rPr>
              <a:t>г.Североморск</a:t>
            </a:r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»</a:t>
            </a:r>
            <a:endParaRPr lang="ru-RU" dirty="0">
              <a:solidFill>
                <a:prstClr val="black"/>
              </a:solidFill>
              <a:latin typeface="Impact" panose="020B0806030902050204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513139" y="2938341"/>
            <a:ext cx="5484007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+mj-cs"/>
              </a:rPr>
              <a:t>Обучение детей-инвалидов и молодых инвалидов экологической грамотности и формирование экологического мышления</a:t>
            </a:r>
            <a:b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+mj-cs"/>
              </a:rPr>
            </a:b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787909" y="4046337"/>
            <a:ext cx="4934465" cy="13542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prstClr val="black"/>
                </a:solidFill>
                <a:latin typeface="Calibri Light" panose="020F0302020204030204" pitchFamily="34" charset="0"/>
                <a:ea typeface="+mj-ea"/>
                <a:cs typeface="+mj-cs"/>
              </a:rPr>
              <a:t>                                Целевые группы: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prstClr val="black"/>
                </a:solidFill>
                <a:latin typeface="Calibri Light" panose="020F0302020204030204" pitchFamily="34" charset="0"/>
                <a:ea typeface="+mj-ea"/>
                <a:cs typeface="+mj-cs"/>
              </a:rPr>
              <a:t>Дети-инвалиды </a:t>
            </a: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  <a:ea typeface="+mj-ea"/>
                <a:cs typeface="+mj-cs"/>
              </a:rPr>
              <a:t>и дети с ограниченными физическими и умственными </a:t>
            </a:r>
            <a:r>
              <a:rPr lang="ru-RU" sz="1600" dirty="0" smtClean="0">
                <a:solidFill>
                  <a:prstClr val="black"/>
                </a:solidFill>
                <a:latin typeface="Calibri Light" panose="020F0302020204030204" pitchFamily="34" charset="0"/>
                <a:ea typeface="+mj-ea"/>
                <a:cs typeface="+mj-cs"/>
              </a:rPr>
              <a:t>возможностями;</a:t>
            </a:r>
            <a:endParaRPr lang="en-US" sz="1600" dirty="0" smtClean="0">
              <a:solidFill>
                <a:prstClr val="black"/>
              </a:solidFill>
              <a:latin typeface="Calibri Light" panose="020F0302020204030204" pitchFamily="34" charset="0"/>
              <a:ea typeface="+mj-ea"/>
              <a:cs typeface="+mj-cs"/>
            </a:endParaRP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sz="1600" dirty="0" smtClean="0">
                <a:solidFill>
                  <a:prstClr val="black"/>
                </a:solidFill>
                <a:latin typeface="Calibri Light" panose="020F0302020204030204" pitchFamily="34" charset="0"/>
                <a:ea typeface="+mj-ea"/>
                <a:cs typeface="+mj-cs"/>
              </a:rPr>
              <a:t>Молодые </a:t>
            </a: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  <a:ea typeface="+mj-ea"/>
                <a:cs typeface="+mj-cs"/>
              </a:rPr>
              <a:t>инвалиды</a:t>
            </a:r>
            <a:b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  <a:ea typeface="+mj-ea"/>
                <a:cs typeface="+mj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52818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62908" y="4216471"/>
            <a:ext cx="3712786" cy="1956986"/>
          </a:xfrm>
          <a:prstGeom prst="rect">
            <a:avLst/>
          </a:prstGeom>
        </p:spPr>
      </p:pic>
      <p:pic>
        <p:nvPicPr>
          <p:cNvPr id="4" name="Picture 3" descr="C:\Users\Спец.соц работе\Desktop\Презентация\Рисунок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233" y="197097"/>
            <a:ext cx="776788" cy="1055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4046" y="197097"/>
            <a:ext cx="1254186" cy="10436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49244" y="240527"/>
            <a:ext cx="69773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Министерство труда и социального развития </a:t>
            </a:r>
            <a:r>
              <a:rPr lang="ru-RU" dirty="0" smtClean="0">
                <a:solidFill>
                  <a:prstClr val="black"/>
                </a:solidFill>
                <a:latin typeface="Impact" panose="020B0806030902050204" pitchFamily="34" charset="0"/>
              </a:rPr>
              <a:t>Мурманской области</a:t>
            </a:r>
            <a:endParaRPr lang="ru-RU" dirty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Государственное областное автономное учреждение социального обслуживания населения «Комплексный центр социального обслуживания населения ЗАТО </a:t>
            </a:r>
            <a:r>
              <a:rPr lang="ru-RU" dirty="0" err="1">
                <a:solidFill>
                  <a:prstClr val="black"/>
                </a:solidFill>
                <a:latin typeface="Impact" panose="020B0806030902050204" pitchFamily="34" charset="0"/>
              </a:rPr>
              <a:t>г.Североморск</a:t>
            </a:r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»</a:t>
            </a:r>
            <a:endParaRPr lang="ru-RU" dirty="0">
              <a:solidFill>
                <a:prstClr val="black"/>
              </a:solidFill>
              <a:latin typeface="Impact" panose="020B080603090205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8018875" y="2428042"/>
            <a:ext cx="134684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ru-RU" sz="2800" dirty="0">
                <a:solidFill>
                  <a:prstClr val="black"/>
                </a:solidFill>
                <a:latin typeface="Impact" panose="020B0806030902050204" pitchFamily="34" charset="0"/>
              </a:rPr>
              <a:t>Задачи</a:t>
            </a:r>
            <a:endParaRPr lang="ru-RU" sz="2800" dirty="0">
              <a:solidFill>
                <a:prstClr val="black"/>
              </a:solidFill>
              <a:latin typeface="Impact" panose="020B080603090205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513139" y="2951262"/>
            <a:ext cx="5582861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Times New Roman" panose="02020603050405020304" pitchFamily="18" charset="0"/>
              </a:rPr>
              <a:t>Формирование компетентности в экологической сфере;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Times New Roman" panose="02020603050405020304" pitchFamily="18" charset="0"/>
              </a:rPr>
              <a:t>Вовлечение в природоохранную деятельность;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Times New Roman" panose="02020603050405020304" pitchFamily="18" charset="0"/>
              </a:rPr>
              <a:t>Формирование навыков исследовательской деятельности;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Times New Roman" panose="02020603050405020304" pitchFamily="18" charset="0"/>
              </a:rPr>
              <a:t>Формирование целостного экологического мировоззрения и этических ценностей по отношению к природе;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Times New Roman" panose="02020603050405020304" pitchFamily="18" charset="0"/>
              </a:rPr>
              <a:t>Ознакомление с экологическими практиками для последующего использования в каждодневной деятельности;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Times New Roman" panose="02020603050405020304" pitchFamily="18" charset="0"/>
              </a:rPr>
              <a:t>Развитие коммуникативных и творческих способностей и навыков у детей-инвалидов;</a:t>
            </a:r>
          </a:p>
          <a:p>
            <a:pPr marL="285750" marR="0" lvl="0" indent="-28575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ru-RU" sz="1600" b="0" i="0" u="none" strike="noStrike" kern="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 pitchFamily="34" charset="0"/>
                <a:ea typeface="Times New Roman" panose="02020603050405020304" pitchFamily="18" charset="0"/>
              </a:rPr>
              <a:t>Расширение поля позитивного общения, приобретение дружеских связей, стимулирование положительных эмоциональных переживаний у детей-инвалидов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</a:endParaRPr>
          </a:p>
        </p:txBody>
      </p:sp>
    </p:spTree>
    <p:extLst>
      <p:ext uri="{BB962C8B-B14F-4D97-AF65-F5344CB8AC3E}">
        <p14:creationId xmlns:p14="http://schemas.microsoft.com/office/powerpoint/2010/main" val="1402599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0477" y="3941769"/>
            <a:ext cx="2865368" cy="2194750"/>
          </a:xfrm>
          <a:prstGeom prst="rect">
            <a:avLst/>
          </a:prstGeom>
        </p:spPr>
      </p:pic>
      <p:pic>
        <p:nvPicPr>
          <p:cNvPr id="4" name="Picture 3" descr="C:\Users\Спец.соц работе\Desktop\Презентация\Рисунок1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233" y="197097"/>
            <a:ext cx="776788" cy="1055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34046" y="197097"/>
            <a:ext cx="1254186" cy="10436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49244" y="240527"/>
            <a:ext cx="69773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Министерство труда и социального развития </a:t>
            </a:r>
            <a:r>
              <a:rPr lang="ru-RU" dirty="0" smtClean="0">
                <a:solidFill>
                  <a:prstClr val="black"/>
                </a:solidFill>
                <a:latin typeface="Impact" panose="020B0806030902050204" pitchFamily="34" charset="0"/>
              </a:rPr>
              <a:t>Мурманской области</a:t>
            </a:r>
            <a:endParaRPr lang="ru-RU" dirty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Государственное областное автономное учреждение социального обслуживания населения «Комплексный центр социального обслуживания населения ЗАТО </a:t>
            </a:r>
            <a:r>
              <a:rPr lang="ru-RU" dirty="0" err="1">
                <a:solidFill>
                  <a:prstClr val="black"/>
                </a:solidFill>
                <a:latin typeface="Impact" panose="020B0806030902050204" pitchFamily="34" charset="0"/>
              </a:rPr>
              <a:t>г.Североморск</a:t>
            </a:r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»</a:t>
            </a:r>
            <a:endParaRPr lang="ru-RU" dirty="0">
              <a:solidFill>
                <a:prstClr val="black"/>
              </a:solidFill>
              <a:latin typeface="Impact" panose="020B0806030902050204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595515" y="2317447"/>
            <a:ext cx="4755292" cy="7498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36499" y="3067320"/>
            <a:ext cx="4249280" cy="22557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42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Спец.соц работе\Desktop\Презентация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233" y="197097"/>
            <a:ext cx="776788" cy="1055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4046" y="197097"/>
            <a:ext cx="1254186" cy="10436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49244" y="240527"/>
            <a:ext cx="69773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Министерство труда и социального развития </a:t>
            </a:r>
            <a:r>
              <a:rPr lang="ru-RU" dirty="0" smtClean="0">
                <a:solidFill>
                  <a:prstClr val="black"/>
                </a:solidFill>
                <a:latin typeface="Impact" panose="020B0806030902050204" pitchFamily="34" charset="0"/>
              </a:rPr>
              <a:t>Мурманской области</a:t>
            </a:r>
            <a:endParaRPr lang="ru-RU" dirty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Государственное областное автономное учреждение социального обслуживания населения «Комплексный центр социального обслуживания населения ЗАТО </a:t>
            </a:r>
            <a:r>
              <a:rPr lang="ru-RU" dirty="0" err="1">
                <a:solidFill>
                  <a:prstClr val="black"/>
                </a:solidFill>
                <a:latin typeface="Impact" panose="020B0806030902050204" pitchFamily="34" charset="0"/>
              </a:rPr>
              <a:t>г.Североморск</a:t>
            </a:r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»</a:t>
            </a:r>
            <a:endParaRPr lang="ru-RU" dirty="0">
              <a:solidFill>
                <a:prstClr val="black"/>
              </a:solidFill>
              <a:latin typeface="Impact" panose="020B080603090205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74770" y="2188468"/>
            <a:ext cx="4718713" cy="74987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8880" y="3921760"/>
            <a:ext cx="2681055" cy="228611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92723" y="3921760"/>
            <a:ext cx="2796077" cy="2286113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97132" y="3364536"/>
            <a:ext cx="5434708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9144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</a:rPr>
              <a:t>Мир растений: опыт с луком, опыт с дрожжами, опыт с бананом и яблоком;</a:t>
            </a:r>
          </a:p>
          <a:p>
            <a:pPr marL="285750" lvl="0" indent="-285750" defTabSz="9144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</a:rPr>
              <a:t>Неживое в природе: опыт «Вода», опыт «Воздух», опыт со свечой и ложкой, опыт «Почва»;</a:t>
            </a:r>
          </a:p>
          <a:p>
            <a:pPr marL="285750" lvl="0" indent="-285750" defTabSz="9144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</a:rPr>
              <a:t>Тайны нашей планеты: опыт «Как с гуся вода. Перо и нефть», опыт плотность разных предметов, опыт «День и ночь», опыт «солнечная система», опыт «Невидимые чернила», опыт «Выращивание кристаллов морской и поваренной соли. Их сравнение»</a:t>
            </a:r>
          </a:p>
          <a:p>
            <a:pPr lvl="0" defTabSz="914400"/>
            <a:endParaRPr lang="ru-RU" sz="1600" dirty="0">
              <a:solidFill>
                <a:prstClr val="black"/>
              </a:solidFill>
              <a:latin typeface="Calibri Light" panose="020F0302020204030204" pitchFamily="34" charset="0"/>
            </a:endParaRPr>
          </a:p>
          <a:p>
            <a:pPr lvl="0" defTabSz="914400"/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</a:rPr>
              <a:t>Проведение опытов не реже 1 раза 2 в месяца</a:t>
            </a:r>
            <a:endParaRPr lang="ru-RU" sz="1600" b="1" dirty="0">
              <a:solidFill>
                <a:prstClr val="black"/>
              </a:solidFill>
              <a:latin typeface="Calibri Light" panose="020F03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563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Спец.соц работе\Desktop\Презентация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233" y="197097"/>
            <a:ext cx="776788" cy="1055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4046" y="197097"/>
            <a:ext cx="1254186" cy="10436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49244" y="240527"/>
            <a:ext cx="69773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Министерство труда и социального развития </a:t>
            </a:r>
            <a:r>
              <a:rPr lang="ru-RU" dirty="0" smtClean="0">
                <a:solidFill>
                  <a:prstClr val="black"/>
                </a:solidFill>
                <a:latin typeface="Impact" panose="020B0806030902050204" pitchFamily="34" charset="0"/>
              </a:rPr>
              <a:t>Мурманской области</a:t>
            </a:r>
            <a:endParaRPr lang="ru-RU" dirty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Государственное областное автономное учреждение социального обслуживания населения «Комплексный центр социального обслуживания населения ЗАТО </a:t>
            </a:r>
            <a:r>
              <a:rPr lang="ru-RU" dirty="0" err="1">
                <a:solidFill>
                  <a:prstClr val="black"/>
                </a:solidFill>
                <a:latin typeface="Impact" panose="020B0806030902050204" pitchFamily="34" charset="0"/>
              </a:rPr>
              <a:t>г.Североморск</a:t>
            </a:r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»</a:t>
            </a:r>
            <a:endParaRPr lang="ru-RU" dirty="0">
              <a:solidFill>
                <a:prstClr val="black"/>
              </a:solidFill>
              <a:latin typeface="Impact" panose="020B080603090205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7533294" y="2301795"/>
            <a:ext cx="165942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ru-RU" sz="2800" dirty="0" err="1">
                <a:solidFill>
                  <a:prstClr val="black"/>
                </a:solidFill>
                <a:latin typeface="Impact" panose="020B0806030902050204" pitchFamily="34" charset="0"/>
              </a:rPr>
              <a:t>Экоуроки</a:t>
            </a:r>
            <a:endParaRPr lang="ru-RU" sz="2800" dirty="0">
              <a:solidFill>
                <a:prstClr val="black"/>
              </a:solidFill>
              <a:latin typeface="Impact" panose="020B080603090205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22135" y="4003849"/>
            <a:ext cx="1587145" cy="257983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54720" y="4003849"/>
            <a:ext cx="3454400" cy="2579831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363575" y="2369665"/>
            <a:ext cx="5529225" cy="41180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914400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Оформление памяток в отделении;</a:t>
            </a:r>
          </a:p>
          <a:p>
            <a:pPr marL="285750" lvl="0" indent="-285750" defTabSz="914400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Проведение экологических занятий (экологические привычки) по экономии воды и электроэнергии, соблюдению чистоты на природе, сбору и утилизации мусора, отказ от одноразовой продукции, ознакомление с основными принципами здорового питания- </a:t>
            </a:r>
            <a:r>
              <a:rPr lang="ru-RU" sz="1600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проведение занятий не реже 1 раза в 2 месяца;</a:t>
            </a:r>
            <a:endParaRPr lang="ru-RU" sz="1600" dirty="0">
              <a:solidFill>
                <a:prstClr val="black"/>
              </a:solidFill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marL="285750" lvl="0" indent="-285750" defTabSz="914400" fontAlgn="base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Ознакомление с </a:t>
            </a:r>
            <a:r>
              <a:rPr lang="ru-RU" sz="1600" dirty="0" err="1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экослужбами</a:t>
            </a: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 города Североморска</a:t>
            </a:r>
            <a:r>
              <a:rPr lang="ru-RU" sz="1600" kern="1800" spc="-10" dirty="0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;</a:t>
            </a:r>
            <a:endParaRPr lang="ru-RU" sz="1600" dirty="0">
              <a:solidFill>
                <a:prstClr val="black"/>
              </a:solidFill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marL="285750" lvl="0" indent="-285750" defTabSz="914400" fontAlgn="base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Экологическая тропа</a:t>
            </a:r>
            <a:r>
              <a:rPr lang="ru-RU" sz="1600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на территории ГОАУСОН</a:t>
            </a:r>
            <a:r>
              <a:rPr lang="ru-RU" sz="1600" b="1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 </a:t>
            </a:r>
            <a:r>
              <a:rPr lang="ru-RU" sz="1600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«КЦСОН г. Североморск»</a:t>
            </a:r>
            <a:r>
              <a:rPr lang="ru-RU" sz="1600" b="1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r>
              <a:rPr lang="ru-RU" sz="1600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с описанием природных объектов и </a:t>
            </a:r>
            <a:r>
              <a:rPr lang="ru-RU" sz="1600" dirty="0" smtClean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речевым </a:t>
            </a:r>
            <a:r>
              <a:rPr lang="ru-RU" sz="1600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материалом к ним; </a:t>
            </a:r>
          </a:p>
          <a:p>
            <a:pPr marL="285750" lvl="0" indent="-285750" defTabSz="914400" fontAlgn="base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Познавательные прогулки  с целью наблюдения и экологического воспитания – не реже 1 раза в  месяц;</a:t>
            </a:r>
          </a:p>
          <a:p>
            <a:pPr marL="285750" lvl="0" indent="-285750" defTabSz="914400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Сбор гербария; </a:t>
            </a:r>
          </a:p>
          <a:p>
            <a:pPr marL="285750" lvl="0" indent="-285750" defTabSz="914400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Фото-охота за изменениями в природе - в течении года. </a:t>
            </a:r>
            <a:endParaRPr lang="ru-RU" sz="1600" dirty="0">
              <a:solidFill>
                <a:prstClr val="black"/>
              </a:solidFill>
              <a:latin typeface="等线"/>
            </a:endParaRPr>
          </a:p>
        </p:txBody>
      </p:sp>
    </p:spTree>
    <p:extLst>
      <p:ext uri="{BB962C8B-B14F-4D97-AF65-F5344CB8AC3E}">
        <p14:creationId xmlns:p14="http://schemas.microsoft.com/office/powerpoint/2010/main" val="12585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Спец.соц работе\Desktop\Презентация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233" y="197097"/>
            <a:ext cx="776788" cy="1055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4046" y="197097"/>
            <a:ext cx="1254186" cy="10436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49244" y="240527"/>
            <a:ext cx="69773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Министерство труда и социального развития </a:t>
            </a:r>
            <a:r>
              <a:rPr lang="ru-RU" dirty="0" smtClean="0">
                <a:solidFill>
                  <a:prstClr val="black"/>
                </a:solidFill>
                <a:latin typeface="Impact" panose="020B0806030902050204" pitchFamily="34" charset="0"/>
              </a:rPr>
              <a:t>Мурманской области</a:t>
            </a:r>
            <a:endParaRPr lang="ru-RU" dirty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Государственное областное автономное учреждение социального обслуживания населения «Комплексный центр социального обслуживания населения ЗАТО </a:t>
            </a:r>
            <a:r>
              <a:rPr lang="ru-RU" dirty="0" err="1">
                <a:solidFill>
                  <a:prstClr val="black"/>
                </a:solidFill>
                <a:latin typeface="Impact" panose="020B0806030902050204" pitchFamily="34" charset="0"/>
              </a:rPr>
              <a:t>г.Североморск</a:t>
            </a:r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»</a:t>
            </a:r>
            <a:endParaRPr lang="ru-RU" dirty="0">
              <a:solidFill>
                <a:prstClr val="black"/>
              </a:solidFill>
              <a:latin typeface="Impact" panose="020B080603090205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319520" y="2351610"/>
            <a:ext cx="573024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/>
            <a:r>
              <a:rPr lang="ru-RU" sz="2800" dirty="0">
                <a:solidFill>
                  <a:prstClr val="black"/>
                </a:solidFill>
                <a:latin typeface="Impact" panose="020B0806030902050204" pitchFamily="34" charset="0"/>
              </a:rPr>
              <a:t>Раздельный сбор вторсырья и утилизация</a:t>
            </a:r>
            <a:endParaRPr lang="ru-RU" sz="2800" dirty="0">
              <a:solidFill>
                <a:prstClr val="black"/>
              </a:solidFill>
              <a:latin typeface="Impact" panose="020B0806030902050204" pitchFamily="34" charset="0"/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9520" y="4023360"/>
            <a:ext cx="2316479" cy="2432526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9840" y="4023360"/>
            <a:ext cx="3169920" cy="2432526"/>
          </a:xfrm>
          <a:prstGeom prst="rect">
            <a:avLst/>
          </a:prstGeom>
        </p:spPr>
      </p:pic>
      <p:sp>
        <p:nvSpPr>
          <p:cNvPr id="8" name="Прямоугольник 7"/>
          <p:cNvSpPr/>
          <p:nvPr/>
        </p:nvSpPr>
        <p:spPr>
          <a:xfrm>
            <a:off x="513139" y="3073955"/>
            <a:ext cx="6096000" cy="1785104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lvl="0" indent="-285750" defTabSz="914400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Сортировка мусора в контейнеры для вторсырья – в течении всего проекта. </a:t>
            </a:r>
          </a:p>
          <a:p>
            <a:pPr marL="285750" lvl="0" indent="-285750" defTabSz="914400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Сбор батареек в специальные боксы и утилизация в м</a:t>
            </a:r>
            <a:r>
              <a:rPr lang="ru-RU" sz="1600" dirty="0">
                <a:solidFill>
                  <a:srgbClr val="000000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еста установки контейнеров для накопления утративших потребительские свойства батареек - 1 раз в квартал</a:t>
            </a: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. </a:t>
            </a:r>
          </a:p>
          <a:p>
            <a:pPr marL="285750" lvl="0" indent="-285750" defTabSz="9144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Сбор лампочек, макулатуры -1 раз в квартал.</a:t>
            </a:r>
            <a:r>
              <a:rPr lang="ru-RU" dirty="0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 </a:t>
            </a:r>
            <a:endParaRPr lang="ru-RU" dirty="0">
              <a:solidFill>
                <a:prstClr val="black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79138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Спец.соц работе\Desktop\Презентация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233" y="197097"/>
            <a:ext cx="776788" cy="1055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4046" y="197097"/>
            <a:ext cx="1254186" cy="10436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49244" y="240527"/>
            <a:ext cx="69773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Министерство труда и социального развития </a:t>
            </a:r>
            <a:r>
              <a:rPr lang="ru-RU" dirty="0" smtClean="0">
                <a:solidFill>
                  <a:prstClr val="black"/>
                </a:solidFill>
                <a:latin typeface="Impact" panose="020B0806030902050204" pitchFamily="34" charset="0"/>
              </a:rPr>
              <a:t>Мурманской области</a:t>
            </a:r>
            <a:endParaRPr lang="ru-RU" dirty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Государственное областное автономное учреждение социального обслуживания населения «Комплексный центр социального обслуживания населения ЗАТО </a:t>
            </a:r>
            <a:r>
              <a:rPr lang="ru-RU" dirty="0" err="1">
                <a:solidFill>
                  <a:prstClr val="black"/>
                </a:solidFill>
                <a:latin typeface="Impact" panose="020B0806030902050204" pitchFamily="34" charset="0"/>
              </a:rPr>
              <a:t>г.Североморск</a:t>
            </a:r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»</a:t>
            </a:r>
            <a:endParaRPr lang="ru-RU" dirty="0">
              <a:solidFill>
                <a:prstClr val="black"/>
              </a:solidFill>
              <a:latin typeface="Impact" panose="020B080603090205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767631" y="2567053"/>
            <a:ext cx="398057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ru-RU" sz="2800" dirty="0">
                <a:solidFill>
                  <a:prstClr val="black"/>
                </a:solidFill>
                <a:latin typeface="Impact" panose="020B0806030902050204" pitchFamily="34" charset="0"/>
              </a:rPr>
              <a:t>Озеленение территории</a:t>
            </a:r>
            <a:endParaRPr lang="ru-RU" sz="2800" dirty="0">
              <a:solidFill>
                <a:prstClr val="black"/>
              </a:solidFill>
              <a:latin typeface="等线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39840" y="3921760"/>
            <a:ext cx="2821993" cy="258064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7728" y="4246880"/>
            <a:ext cx="2600960" cy="19304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513139" y="3090273"/>
            <a:ext cx="5237421" cy="25668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defTabSz="914400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«Огород на подоконнике» - высадка рассады в </a:t>
            </a:r>
            <a:r>
              <a:rPr lang="ru-RU" sz="1600" dirty="0" err="1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минипарниках</a:t>
            </a: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 ;</a:t>
            </a:r>
          </a:p>
          <a:p>
            <a:pPr marL="285750" lvl="0" indent="-285750" defTabSz="914400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 Подготовка придомовой  территории к летнему периоду: сезонная обработка почвы (культивация), очистка территории от посторонних предметов, высадка рассады и посадочных материалов;</a:t>
            </a:r>
          </a:p>
          <a:p>
            <a:pPr marL="285750" lvl="0" indent="-285750" defTabSz="914400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Проведение субботника;</a:t>
            </a:r>
          </a:p>
          <a:p>
            <a:pPr marL="285750" lvl="0" indent="-285750" defTabSz="914400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Подготовка к зимнему периоду, осенняя уборка территории, побелка стволов деревьев.</a:t>
            </a:r>
            <a:endParaRPr lang="ru-RU" sz="1600" dirty="0">
              <a:solidFill>
                <a:prstClr val="black"/>
              </a:solidFill>
              <a:latin typeface="Calibri Light" panose="020F03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127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Спец.соц работе\Desktop\Презентация\Рисунок1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5233" y="197097"/>
            <a:ext cx="776788" cy="10550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4046" y="197097"/>
            <a:ext cx="1254186" cy="104365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649244" y="240527"/>
            <a:ext cx="697738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Министерство труда и социального развития </a:t>
            </a:r>
            <a:r>
              <a:rPr lang="ru-RU" dirty="0" smtClean="0">
                <a:solidFill>
                  <a:prstClr val="black"/>
                </a:solidFill>
                <a:latin typeface="Impact" panose="020B0806030902050204" pitchFamily="34" charset="0"/>
              </a:rPr>
              <a:t>Мурманской области</a:t>
            </a:r>
            <a:endParaRPr lang="ru-RU" dirty="0">
              <a:solidFill>
                <a:prstClr val="black"/>
              </a:solidFill>
              <a:latin typeface="Impact" panose="020B0806030902050204" pitchFamily="34" charset="0"/>
            </a:endParaRPr>
          </a:p>
          <a:p>
            <a:pPr lvl="0" algn="ctr"/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Государственное областное автономное учреждение социального обслуживания населения «Комплексный центр социального обслуживания населения ЗАТО </a:t>
            </a:r>
            <a:r>
              <a:rPr lang="ru-RU" dirty="0" err="1">
                <a:solidFill>
                  <a:prstClr val="black"/>
                </a:solidFill>
                <a:latin typeface="Impact" panose="020B0806030902050204" pitchFamily="34" charset="0"/>
              </a:rPr>
              <a:t>г.Североморск</a:t>
            </a:r>
            <a:r>
              <a:rPr lang="ru-RU" dirty="0">
                <a:solidFill>
                  <a:prstClr val="black"/>
                </a:solidFill>
                <a:latin typeface="Impact" panose="020B0806030902050204" pitchFamily="34" charset="0"/>
              </a:rPr>
              <a:t>»</a:t>
            </a:r>
            <a:endParaRPr lang="ru-RU" dirty="0">
              <a:solidFill>
                <a:prstClr val="black"/>
              </a:solidFill>
              <a:latin typeface="Impact" panose="020B0806030902050204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720807" y="2415550"/>
            <a:ext cx="187102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 defTabSz="914400"/>
            <a:r>
              <a:rPr lang="ru-RU" sz="2800" dirty="0">
                <a:solidFill>
                  <a:prstClr val="black"/>
                </a:solidFill>
                <a:latin typeface="Impact" panose="020B0806030902050204" pitchFamily="34" charset="0"/>
              </a:rPr>
              <a:t>Экотуризм</a:t>
            </a:r>
            <a:endParaRPr lang="ru-RU" sz="2800" dirty="0">
              <a:solidFill>
                <a:prstClr val="black"/>
              </a:solidFill>
              <a:latin typeface="Impact" panose="020B0806030902050204" pitchFamily="34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7232" y="4151871"/>
            <a:ext cx="2734963" cy="17653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34616" y="4151871"/>
            <a:ext cx="2561967" cy="1765398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513139" y="2938770"/>
            <a:ext cx="5095181" cy="20744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lvl="0" indent="-285750" algn="just" defTabSz="914400">
              <a:lnSpc>
                <a:spcPct val="115000"/>
              </a:lnSpc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Выездные мероприятия: в детскую городскую библиотеку, в Зимний сад Центра досуга молодежи, в МУП «</a:t>
            </a:r>
            <a:r>
              <a:rPr lang="ru-RU" sz="1600" dirty="0" err="1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Североморскводоканал</a:t>
            </a: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»,  в Мурманский областной краеведческий музей, в Североморский городской парк.</a:t>
            </a:r>
          </a:p>
          <a:p>
            <a:pPr lvl="0" algn="just" defTabSz="914400">
              <a:lnSpc>
                <a:spcPct val="115000"/>
              </a:lnSpc>
            </a:pPr>
            <a:endParaRPr lang="ru-RU" sz="1600" dirty="0">
              <a:solidFill>
                <a:prstClr val="black"/>
              </a:solidFill>
              <a:latin typeface="Calibri Light" panose="020F0302020204030204" pitchFamily="34" charset="0"/>
              <a:ea typeface="Times New Roman" panose="02020603050405020304" pitchFamily="18" charset="0"/>
            </a:endParaRPr>
          </a:p>
          <a:p>
            <a:pPr lvl="0" algn="just" defTabSz="914400">
              <a:lnSpc>
                <a:spcPct val="115000"/>
              </a:lnSpc>
            </a:pPr>
            <a:r>
              <a:rPr lang="ru-RU" sz="1600" dirty="0">
                <a:solidFill>
                  <a:prstClr val="black"/>
                </a:solidFill>
                <a:latin typeface="Calibri Light" panose="020F0302020204030204" pitchFamily="34" charset="0"/>
                <a:ea typeface="Times New Roman" panose="02020603050405020304" pitchFamily="18" charset="0"/>
              </a:rPr>
              <a:t>Выездные мероприятия не реже 1 раза в квартал.</a:t>
            </a:r>
            <a:endParaRPr lang="ru-RU" sz="1600" dirty="0">
              <a:solidFill>
                <a:prstClr val="black"/>
              </a:solidFill>
              <a:latin typeface="Calibri Light" panose="020F030202020403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8540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Грань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167</TotalTime>
  <Words>900</Words>
  <Application>Microsoft Office PowerPoint</Application>
  <PresentationFormat>Широкоэкранный</PresentationFormat>
  <Paragraphs>94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24" baseType="lpstr">
      <vt:lpstr>Arial</vt:lpstr>
      <vt:lpstr>Calibri</vt:lpstr>
      <vt:lpstr>Calibri Light</vt:lpstr>
      <vt:lpstr>等线</vt:lpstr>
      <vt:lpstr>Impact</vt:lpstr>
      <vt:lpstr>Times New Roman</vt:lpstr>
      <vt:lpstr>Trebuchet MS</vt:lpstr>
      <vt:lpstr>Wingdings</vt:lpstr>
      <vt:lpstr>Wingdings 3</vt:lpstr>
      <vt:lpstr>Грань</vt:lpstr>
      <vt:lpstr>Проект «ЭкоДом»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Проект «ЭкоДом»</dc:title>
  <dc:creator>Burdenko</dc:creator>
  <cp:lastModifiedBy>Burdenko</cp:lastModifiedBy>
  <cp:revision>9</cp:revision>
  <dcterms:created xsi:type="dcterms:W3CDTF">2021-10-13T09:41:47Z</dcterms:created>
  <dcterms:modified xsi:type="dcterms:W3CDTF">2021-10-13T12:29:01Z</dcterms:modified>
</cp:coreProperties>
</file>