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4" r:id="rId10"/>
    <p:sldId id="262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533A529-8CF6-4FD1-A07E-27C19225B948}">
          <p14:sldIdLst>
            <p14:sldId id="256"/>
          </p14:sldIdLst>
        </p14:section>
        <p14:section name="Раздел без заголовка" id="{82909570-5D60-4213-87E1-B96BF38B715D}">
          <p14:sldIdLst>
            <p14:sldId id="257"/>
            <p14:sldId id="258"/>
            <p14:sldId id="259"/>
            <p14:sldId id="260"/>
            <p14:sldId id="261"/>
            <p14:sldId id="263"/>
            <p14:sldId id="265"/>
            <p14:sldId id="264"/>
            <p14:sldId id="262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FCCFF"/>
    <a:srgbClr val="FDADD3"/>
    <a:srgbClr val="FF33CC"/>
    <a:srgbClr val="F9F9F7"/>
    <a:srgbClr val="FBFBFB"/>
    <a:srgbClr val="F8F8F6"/>
    <a:srgbClr val="F8F7F6"/>
    <a:srgbClr val="EDEEE1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78917C-13AD-7D69-4C4D-5602659906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8BDFDA-05DB-FA51-D101-915F8E913B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71589B1-FBD1-A37A-AC63-5FFF01716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A950678-7BB7-3DD2-7863-13DF202F6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E77C4FE-B88C-C755-5B50-324F60C48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028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5489AD-0590-061E-9CBB-6F463B250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16F4BB4-E4C2-6AF9-59EE-1185ECB82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3060AD5-FA4E-0B6F-632C-3B613B57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ED0DC94-1A8F-66E9-8BA2-BC0B23D74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B1A334-8B4D-A088-5E89-7E1FB8ADE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558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356CCE0-4787-13B4-7D4C-E276F47E41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0A74F61-30BD-28BD-02BA-54530D7A4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366E5E-6918-A3E6-631F-A0AAEE40F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1632A6-5492-DE26-ED90-E72311DDC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D5D495-210C-28E2-9844-4BCECBAA2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138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3A7D35-2C83-6522-F76A-05B491AB3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DEC3399-274A-C7D0-1FDB-D16232F502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A21B62B-D459-0FB2-EE44-08003EAF4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A6CF6D4-21B7-92AF-2FD9-99A4F1012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813C4EF-3D41-661C-9794-53FED010B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298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4DD795-6A54-747B-6FF7-3167AFB56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F46663F-52B5-B139-9BED-652B1ADB0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914EE9D-13DF-95CE-6670-A074494E1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6455AC-EF1C-7B5D-26ED-D960EB8EC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639906-B9D2-5B4C-18D3-9674F5220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773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764957-6BDC-8A7D-3465-9B33C173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136C95E-16FB-0B00-B21F-B1ACB856D4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B459D10-D766-6DD5-1FC6-8EB12F3FE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D7B80A0-C8FF-A6FF-A15A-7FDBA746F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5338844-325C-C6F9-E67E-8CE7D0D58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52FF3B7-3687-954B-1D14-F6CB1D1EA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938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A68384-2C24-21F5-7B5D-ABFCBFA11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E95BD0B-A6D4-19EC-2878-CB44E22C8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9AC0CD3-2314-D983-2EB2-5EAB2C8A9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5FF8DE2-FD46-9B20-BD6B-A81444301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05F29AB-A106-A3FF-E7B6-21E5CB95A9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F303D46-41BA-E065-43C1-B3227E9F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9F1A2C0-B2B5-4BEB-A1F3-914F64E6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291F04A-4F69-9AC4-1A53-A23C9E222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40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44DD4C-CAD5-D138-DF70-C1422F150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774FD28-0F79-9BDF-A9E9-61314F62D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65DA579-7BBB-F6C1-1560-0DFE60CE2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044993B-28F7-D206-8C01-BF5AAA839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62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A961262-A221-16C8-1612-17D59E035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275927E2-20A4-6E49-8968-FBF3B7D69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4B87AA8-BD06-3EB0-9EAA-3D1F3FDA4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372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7EBABD-76C5-D6E5-9992-84FDC3615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8E389CE-FD2F-94A9-9BDC-D8291432F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F30E833-720A-EA1A-8F65-44BD0C92C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934EC9C-A088-5D08-2464-33D5214EC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87EABD2-6B84-BD39-4C34-0E98EAAA6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2B8F85-35F7-F357-88D5-882F7C4DC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200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B4B4B6-5C5F-5D0D-C90D-E10468B6D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76C0C35-BDBB-EB33-09FA-7A50717812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1266006-DBB7-B96B-C494-659AF0348E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0FAC97D-2FB0-A97F-7B5B-0AF41B1D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588367E-7CB8-5574-85D0-4A6CDBC0E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942C2CB-C604-42EE-FAC4-74384971F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016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DC481C-CC7B-4829-A267-E3F0C596D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505CD1E-ED0A-F7EA-D74D-8491D6023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5D58B19-5C54-C918-C2CD-70A34EE7E0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CB9D1-DABA-4BD8-9540-CFBC9FCAE93D}" type="datetimeFigureOut">
              <a:rPr lang="ru-RU" smtClean="0"/>
              <a:t>27.05.2022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16148B0-5CC4-D1A4-3389-69A62AE10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25F348D-2853-8ACA-540F-800BD976FC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3681-AC51-4F48-8BA0-552CA7FAE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06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C8844B3-00AA-F017-AA8C-CF82AA60B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002" y="3429000"/>
            <a:ext cx="6178640" cy="2885485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  <a:softEdge rad="63500"/>
          </a:effec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EB34F11-8D24-ED05-EC22-C1DB253D5C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18509" y="1786328"/>
            <a:ext cx="8655628" cy="1479085"/>
          </a:xfrm>
        </p:spPr>
        <p:txBody>
          <a:bodyPr>
            <a:noAutofit/>
          </a:bodyPr>
          <a:lstStyle/>
          <a:p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  <a:reflection blurRad="6350" stA="50000" endA="300" endPos="50000" dist="29997" dir="5400000" sy="-100000" algn="bl" rotWithShape="0"/>
                </a:effectLst>
                <a:latin typeface="Constantia" panose="02030602050306030303" pitchFamily="18" charset="0"/>
              </a:rPr>
              <a:t>Материнство.  </a:t>
            </a:r>
          </a:p>
          <a:p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  <a:reflection blurRad="6350" stA="50000" endA="300" endPos="50000" dist="29997" dir="5400000" sy="-100000" algn="bl" rotWithShape="0"/>
                </a:effectLst>
                <a:latin typeface="Constantia" panose="02030602050306030303" pitchFamily="18" charset="0"/>
              </a:rPr>
              <a:t>Возвращение утраченного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31277AF-FCDF-44FD-E004-D9F27D37A9FD}"/>
              </a:ext>
            </a:extLst>
          </p:cNvPr>
          <p:cNvSpPr txBox="1"/>
          <p:nvPr/>
        </p:nvSpPr>
        <p:spPr>
          <a:xfrm>
            <a:off x="1768839" y="269584"/>
            <a:ext cx="101887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Министерство труда и социального развития Мурманской области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Государственное областное автономное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94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учреждение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 социального обслуживания населения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«Комплексный центр социального обслуживания населения ЗАТО 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г.Североморск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14EC0AA-2793-8002-BE5E-B753646E3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12" y="138215"/>
            <a:ext cx="780356" cy="10546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A8ECF05-F6A8-29ED-DB32-63CD761849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364" y="94589"/>
            <a:ext cx="1322947" cy="11095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692D19F-2610-10F4-F8E2-6EFB3B407EE0}"/>
              </a:ext>
            </a:extLst>
          </p:cNvPr>
          <p:cNvSpPr txBox="1"/>
          <p:nvPr/>
        </p:nvSpPr>
        <p:spPr>
          <a:xfrm>
            <a:off x="2940897" y="1139997"/>
            <a:ext cx="7643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/>
                <a:latin typeface="Times New Roman" panose="02020603050405020304" pitchFamily="18" charset="0"/>
                <a:ea typeface="Nirmala UI Semilight" panose="020B0402040204020203" pitchFamily="34" charset="0"/>
                <a:cs typeface="Nirmala UI Semilight" panose="020B0402040204020203" pitchFamily="34" charset="0"/>
              </a:rPr>
              <a:t>Программа коррекции негативных материнских установок у женщин посредством эмоционально-образной терапии</a:t>
            </a:r>
            <a:endParaRPr lang="ru-RU" b="1" dirty="0">
              <a:ea typeface="Nirmala UI Semilight" panose="020B0402040204020203" pitchFamily="34" charset="0"/>
              <a:cs typeface="Nirmala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209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B09DE2D-77B1-A791-818E-4F93C0BA3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1" y="149458"/>
            <a:ext cx="780356" cy="10546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97DBFBD-6DD4-67B8-5EE7-E793ACB4A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798" y="122023"/>
            <a:ext cx="1322947" cy="1109568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D57C5A45-2FEE-2F53-96E6-1A87A91CE3CD}"/>
              </a:ext>
            </a:extLst>
          </p:cNvPr>
          <p:cNvSpPr/>
          <p:nvPr/>
        </p:nvSpPr>
        <p:spPr>
          <a:xfrm>
            <a:off x="1910150" y="496271"/>
            <a:ext cx="4708859" cy="5759056"/>
          </a:xfrm>
          <a:prstGeom prst="roundRect">
            <a:avLst/>
          </a:prstGeom>
          <a:solidFill>
            <a:srgbClr val="F9F9F7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onstantia" panose="02030602050306030303" pitchFamily="18" charset="0"/>
                <a:cs typeface="Times New Roman" panose="02020603050405020304" pitchFamily="18" charset="0"/>
              </a:rPr>
              <a:t>Тот, кто недополучил любви, внимания и заботы от родителей, расстраивается, чувствует себя обиженным, одиноким, отверженным. Именно тогда срабатывают защитные механизмы психики, приходит решение закрыть душу, не впускать других в свой внутренний мир, чтобы не было больно.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onstantia" panose="02030602050306030303" pitchFamily="18" charset="0"/>
                <a:cs typeface="Times New Roman" panose="02020603050405020304" pitchFamily="18" charset="0"/>
              </a:rPr>
              <a:t>Одновременно возникает запрет на чувства и эмоции. Такие люди очень несчастны. Они не могут радоваться жизни в полной мере, они страдают.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onstantia" panose="02030602050306030303" pitchFamily="18" charset="0"/>
                <a:cs typeface="Times New Roman" panose="02020603050405020304" pitchFamily="18" charset="0"/>
              </a:rPr>
              <a:t>Обида, боль прошлого опыта сопровождает их жизнь, замедляет движение, подрывает доверие к миру.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197AB75-6332-713E-0C02-EAE51E31AAB8}"/>
              </a:ext>
            </a:extLst>
          </p:cNvPr>
          <p:cNvSpPr txBox="1"/>
          <p:nvPr/>
        </p:nvSpPr>
        <p:spPr>
          <a:xfrm>
            <a:off x="6535882" y="496271"/>
            <a:ext cx="49183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cap="none" spc="0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Constantia" panose="02030602050306030303" pitchFamily="18" charset="0"/>
              </a:rPr>
              <a:t>Влияние </a:t>
            </a:r>
          </a:p>
          <a:p>
            <a:pPr algn="ctr"/>
            <a:r>
              <a:rPr lang="ru-RU" sz="4000" b="1" cap="none" spc="0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Constantia" panose="02030602050306030303" pitchFamily="18" charset="0"/>
              </a:rPr>
              <a:t>на взрослую жизнь </a:t>
            </a:r>
            <a:endParaRPr lang="ru-RU" sz="4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4516B71-AACC-E2AC-7521-C34B93177B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54" y="2784762"/>
            <a:ext cx="3851564" cy="2888673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252914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29F3405-35C6-2A24-0A6D-6E361C5BD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192" y="2210622"/>
            <a:ext cx="2384548" cy="238454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9272765-0F61-BF01-01EF-587BC860823C}"/>
              </a:ext>
            </a:extLst>
          </p:cNvPr>
          <p:cNvSpPr/>
          <p:nvPr/>
        </p:nvSpPr>
        <p:spPr>
          <a:xfrm>
            <a:off x="2073203" y="274997"/>
            <a:ext cx="10118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rgbClr val="FF6699"/>
                </a:solidFill>
                <a:effectLst>
                  <a:reflection blurRad="6350" stA="53000" endA="300" endPos="35500" dir="5400000" sy="-90000" algn="bl" rotWithShape="0"/>
                </a:effectLst>
              </a:rPr>
              <a:t>Эмоционально-образная терапия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B5BED37-AA6B-4B17-CC0A-4A959C5C4E8D}"/>
              </a:ext>
            </a:extLst>
          </p:cNvPr>
          <p:cNvSpPr txBox="1"/>
          <p:nvPr/>
        </p:nvSpPr>
        <p:spPr>
          <a:xfrm>
            <a:off x="1930192" y="1181163"/>
            <a:ext cx="994300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это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 </a:t>
            </a:r>
            <a:r>
              <a:rPr lang="ru-RU" sz="1600" b="1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отечественная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 </a:t>
            </a:r>
            <a:r>
              <a:rPr lang="ru-RU" sz="1600" b="1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модальность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 </a:t>
            </a:r>
            <a:r>
              <a:rPr lang="ru-RU" sz="1600" b="1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психодинамического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 </a:t>
            </a:r>
            <a:r>
              <a:rPr lang="ru-RU" sz="1600" b="1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направления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 </a:t>
            </a:r>
            <a:r>
              <a:rPr lang="ru-RU" sz="1600" b="1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психотерапии.</a:t>
            </a:r>
            <a:r>
              <a:rPr lang="ru-RU" sz="1600" b="0" i="0" dirty="0">
                <a:solidFill>
                  <a:srgbClr val="333333"/>
                </a:solidFill>
                <a:effectLst/>
                <a:latin typeface="Constantia" panose="02030602050306030303" pitchFamily="18" charset="0"/>
              </a:rPr>
              <a:t> 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Constantia" panose="02030602050306030303" pitchFamily="18" charset="0"/>
              </a:rPr>
              <a:t> </a:t>
            </a:r>
          </a:p>
          <a:p>
            <a:pPr algn="ctr"/>
            <a:r>
              <a:rPr lang="ru-RU" sz="1600" b="0" i="0" dirty="0">
                <a:solidFill>
                  <a:srgbClr val="000000"/>
                </a:solidFill>
                <a:effectLst/>
                <a:latin typeface="Constantia" panose="02030602050306030303" pitchFamily="18" charset="0"/>
              </a:rPr>
              <a:t>Это относительно новый метод психотерапии, который  зародился  в начале 1990-х годов. </a:t>
            </a:r>
          </a:p>
          <a:p>
            <a:pPr algn="ctr"/>
            <a:endParaRPr lang="ru-RU" sz="1600" b="0" i="0" dirty="0">
              <a:solidFill>
                <a:srgbClr val="000000"/>
              </a:solidFill>
              <a:effectLst/>
              <a:latin typeface="Constantia" panose="02030602050306030303" pitchFamily="18" charset="0"/>
            </a:endParaRPr>
          </a:p>
          <a:p>
            <a:pPr algn="ctr"/>
            <a:r>
              <a:rPr lang="ru-RU" sz="1600" b="0" i="0" dirty="0">
                <a:solidFill>
                  <a:srgbClr val="000000"/>
                </a:solidFill>
                <a:effectLst/>
                <a:latin typeface="Constantia" panose="02030602050306030303" pitchFamily="18" charset="0"/>
              </a:rPr>
              <a:t>Автор метода эмоционально-образной терапии </a:t>
            </a:r>
            <a:r>
              <a:rPr lang="ru-RU" sz="1600" b="1" i="0" dirty="0">
                <a:solidFill>
                  <a:srgbClr val="000000"/>
                </a:solidFill>
                <a:effectLst/>
                <a:latin typeface="Constantia" panose="02030602050306030303" pitchFamily="18" charset="0"/>
              </a:rPr>
              <a:t>Николай Дмитриевич Линде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Constantia" panose="02030602050306030303" pitchFamily="18" charset="0"/>
              </a:rPr>
              <a:t>.</a:t>
            </a:r>
            <a:endParaRPr lang="ru-RU" sz="1600" b="0" i="0" dirty="0">
              <a:solidFill>
                <a:srgbClr val="333333"/>
              </a:solidFill>
              <a:effectLst/>
              <a:latin typeface="Constantia" panose="02030602050306030303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FCFEC27E-4952-D723-DB53-FB6F02D59306}"/>
              </a:ext>
            </a:extLst>
          </p:cNvPr>
          <p:cNvSpPr/>
          <p:nvPr/>
        </p:nvSpPr>
        <p:spPr>
          <a:xfrm>
            <a:off x="1711983" y="4442196"/>
            <a:ext cx="4045527" cy="199651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333333"/>
                </a:solidFill>
                <a:latin typeface="Constantia" panose="02030602050306030303" pitchFamily="18" charset="0"/>
              </a:rPr>
              <a:t>Почему это работает?</a:t>
            </a:r>
          </a:p>
          <a:p>
            <a:pPr algn="just"/>
            <a:r>
              <a:rPr lang="ru-RU" sz="1600" dirty="0">
                <a:solidFill>
                  <a:srgbClr val="333333"/>
                </a:solidFill>
                <a:latin typeface="Constantia" panose="02030602050306030303" pitchFamily="18" charset="0"/>
              </a:rPr>
              <a:t>Образы не только анализируются, но и проводится их трансформация.</a:t>
            </a:r>
          </a:p>
          <a:p>
            <a:pPr algn="just"/>
            <a:r>
              <a:rPr lang="ru-RU" sz="1600" smtClean="0">
                <a:solidFill>
                  <a:srgbClr val="333333"/>
                </a:solidFill>
                <a:latin typeface="Constantia" panose="02030602050306030303" pitchFamily="18" charset="0"/>
              </a:rPr>
              <a:t>Через </a:t>
            </a:r>
            <a:r>
              <a:rPr lang="ru-RU" sz="1600" dirty="0">
                <a:solidFill>
                  <a:srgbClr val="333333"/>
                </a:solidFill>
                <a:latin typeface="Constantia" panose="02030602050306030303" pitchFamily="18" charset="0"/>
              </a:rPr>
              <a:t>изменение образов происходит изменение психологического состояния клиента.</a:t>
            </a:r>
            <a:endParaRPr lang="ru-RU" sz="1600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C2025423-23B1-E4C1-5B95-EC6A467073DB}"/>
              </a:ext>
            </a:extLst>
          </p:cNvPr>
          <p:cNvSpPr/>
          <p:nvPr/>
        </p:nvSpPr>
        <p:spPr>
          <a:xfrm>
            <a:off x="6149581" y="2535380"/>
            <a:ext cx="3311301" cy="34014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endParaRPr lang="ru-RU" b="1" dirty="0">
              <a:solidFill>
                <a:srgbClr val="333333"/>
              </a:solidFill>
              <a:latin typeface="Constantia" panose="02030602050306030303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ru-RU" sz="1600" b="1" dirty="0">
                <a:solidFill>
                  <a:srgbClr val="333333"/>
                </a:solidFill>
                <a:latin typeface="Constantia" panose="02030602050306030303" pitchFamily="18" charset="0"/>
              </a:rPr>
              <a:t>Основная идея: </a:t>
            </a:r>
          </a:p>
          <a:p>
            <a:pPr algn="just">
              <a:spcAft>
                <a:spcPts val="600"/>
              </a:spcAft>
            </a:pPr>
            <a:r>
              <a:rPr lang="ru-RU" sz="1600" dirty="0">
                <a:solidFill>
                  <a:srgbClr val="333333"/>
                </a:solidFill>
                <a:latin typeface="Constantia" panose="02030602050306030303" pitchFamily="18" charset="0"/>
              </a:rPr>
              <a:t>причиной психологических нарушений являются хронические негативные эмоциональные состояния, не контролируемые сознанием.</a:t>
            </a:r>
          </a:p>
          <a:p>
            <a:pPr algn="just">
              <a:spcAft>
                <a:spcPts val="600"/>
              </a:spcAft>
            </a:pPr>
            <a:r>
              <a:rPr lang="ru-RU" sz="1600" dirty="0">
                <a:solidFill>
                  <a:srgbClr val="333333"/>
                </a:solidFill>
                <a:latin typeface="Constantia" panose="02030602050306030303" pitchFamily="18" charset="0"/>
              </a:rPr>
              <a:t> Эти состояния возникают под влиянием каких-то драматических событий детства и более поздних стрессов</a:t>
            </a:r>
            <a:r>
              <a:rPr lang="ru-RU" sz="1600" i="0" dirty="0">
                <a:solidFill>
                  <a:srgbClr val="333333"/>
                </a:solidFill>
                <a:effectLst/>
                <a:latin typeface="YS Text"/>
              </a:rPr>
              <a:t>.</a:t>
            </a:r>
            <a:endParaRPr lang="ru-RU" sz="1600" dirty="0"/>
          </a:p>
          <a:p>
            <a:pPr algn="just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C770A85-76A5-F432-EF4B-85B1ACA01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1" y="149458"/>
            <a:ext cx="649376" cy="87767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E097848-ABEC-05A2-F63D-C60FF1FB74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799" y="122023"/>
            <a:ext cx="1100894" cy="92333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486B226-500A-F14D-8C98-42D6D492EB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183" y="2104493"/>
            <a:ext cx="2425019" cy="3636818"/>
          </a:xfrm>
          <a:prstGeom prst="rect">
            <a:avLst/>
          </a:prstGeom>
          <a:effectLst>
            <a:softEdge rad="317500"/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252619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8350A670-547D-0ED5-62A2-FB7956F0174A}"/>
              </a:ext>
            </a:extLst>
          </p:cNvPr>
          <p:cNvSpPr/>
          <p:nvPr/>
        </p:nvSpPr>
        <p:spPr>
          <a:xfrm>
            <a:off x="494674" y="2243102"/>
            <a:ext cx="2983043" cy="1819743"/>
          </a:xfrm>
          <a:prstGeom prst="roundRect">
            <a:avLst/>
          </a:prstGeom>
          <a:solidFill>
            <a:srgbClr val="F8F7F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Ряд глубоко усвоенных ограничивающих установок и паттернов, которые закладываются в результате взаимодействия с матерями в раннем детстве. </a:t>
            </a:r>
            <a:endParaRPr lang="ru-RU" sz="1600" dirty="0">
              <a:latin typeface="Constantia" panose="02030602050306030303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72564D68-FA96-A42C-0CD6-FEDA1D524B90}"/>
              </a:ext>
            </a:extLst>
          </p:cNvPr>
          <p:cNvSpPr/>
          <p:nvPr/>
        </p:nvSpPr>
        <p:spPr>
          <a:xfrm>
            <a:off x="4392490" y="2243102"/>
            <a:ext cx="2983043" cy="1819743"/>
          </a:xfrm>
          <a:prstGeom prst="roundRect">
            <a:avLst/>
          </a:prstGeom>
          <a:solidFill>
            <a:srgbClr val="F8F7F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Системное обесценивание женщин в большинстве сфер патриархальных культур, которые доминируют на большей территории нашей планеты</a:t>
            </a:r>
            <a:r>
              <a:rPr lang="ru-RU" dirty="0">
                <a:latin typeface="Constantia" panose="02030602050306030303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AB567AE0-9C71-E370-79A6-D767D29ECA91}"/>
              </a:ext>
            </a:extLst>
          </p:cNvPr>
          <p:cNvSpPr/>
          <p:nvPr/>
        </p:nvSpPr>
        <p:spPr>
          <a:xfrm>
            <a:off x="8170385" y="2243102"/>
            <a:ext cx="2983043" cy="1819743"/>
          </a:xfrm>
          <a:prstGeom prst="roundRect">
            <a:avLst/>
          </a:prstGeom>
          <a:solidFill>
            <a:srgbClr val="F8F7F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Ощущение разобщенности и отчуждения от высшей силы и самой жизни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60BBC31-86BF-558F-A49B-BFAEE84A6796}"/>
              </a:ext>
            </a:extLst>
          </p:cNvPr>
          <p:cNvSpPr/>
          <p:nvPr/>
        </p:nvSpPr>
        <p:spPr>
          <a:xfrm>
            <a:off x="2035166" y="288064"/>
            <a:ext cx="8121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3"/>
                </a:solidFill>
              </a:rPr>
              <a:t>Материнская травма</a:t>
            </a:r>
            <a:endParaRPr lang="ru-RU" sz="5400" b="1" cap="none" spc="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01DD808-4F25-DF83-98A7-C4DDE4A06C06}"/>
              </a:ext>
            </a:extLst>
          </p:cNvPr>
          <p:cNvSpPr txBox="1"/>
          <p:nvPr/>
        </p:nvSpPr>
        <p:spPr>
          <a:xfrm>
            <a:off x="1079292" y="1402139"/>
            <a:ext cx="2398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Constantia" panose="02030602050306030303" pitchFamily="18" charset="0"/>
              </a:rPr>
              <a:t>Личная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5C9E394-3EE6-F3D5-F680-E902D8FBE5EC}"/>
              </a:ext>
            </a:extLst>
          </p:cNvPr>
          <p:cNvSpPr txBox="1"/>
          <p:nvPr/>
        </p:nvSpPr>
        <p:spPr>
          <a:xfrm>
            <a:off x="4542515" y="1424010"/>
            <a:ext cx="2682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Constantia" panose="02030602050306030303" pitchFamily="18" charset="0"/>
              </a:rPr>
              <a:t>Культурная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1C53A17-695D-BA12-27BE-71CD0D5DB5D7}"/>
              </a:ext>
            </a:extLst>
          </p:cNvPr>
          <p:cNvSpPr txBox="1"/>
          <p:nvPr/>
        </p:nvSpPr>
        <p:spPr>
          <a:xfrm>
            <a:off x="8462693" y="1445709"/>
            <a:ext cx="2398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Constantia" panose="02030602050306030303" pitchFamily="18" charset="0"/>
              </a:rPr>
              <a:t>Духовная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29DEAF5-627C-B7E8-73DE-10637D3A037D}"/>
              </a:ext>
            </a:extLst>
          </p:cNvPr>
          <p:cNvSpPr txBox="1"/>
          <p:nvPr/>
        </p:nvSpPr>
        <p:spPr>
          <a:xfrm>
            <a:off x="394856" y="4700522"/>
            <a:ext cx="10962692" cy="86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начинается на личном уровне. Прорабатывая материнскую травму на личном уровне, мы усиливаем связь с собой и  друг с другом.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CC2BA91-92EC-D149-7560-6E1301946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96" y="145200"/>
            <a:ext cx="851062" cy="115026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A93FBF9-DFA9-FE61-DE02-01B0C8F78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558" y="97319"/>
            <a:ext cx="1322947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391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FAE3DAA-523E-001E-7866-A86B1F555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82865" y="1197588"/>
            <a:ext cx="6221826" cy="1655762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7200" b="1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Материнская травма исцеляется с позиции ребенка.  </a:t>
            </a:r>
            <a:r>
              <a:rPr lang="ru-RU" sz="72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коллективный процесс, в ходе которого все женщины обретают силу. Лучшее, что мать может сделать для своего ребенка, — проработать свою материнскую травму.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7200" dirty="0" smtClean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72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процессе исцеления в женщине развивается способность к эмпатии, она учится сопереживать </a:t>
            </a:r>
            <a:r>
              <a:rPr lang="ru-RU" sz="7200" dirty="0" smtClean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себе </a:t>
            </a:r>
            <a:r>
              <a:rPr lang="ru-RU" sz="72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самой, </a:t>
            </a:r>
            <a:r>
              <a:rPr lang="ru-RU" sz="7200" dirty="0"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 последствии и </a:t>
            </a:r>
            <a:r>
              <a:rPr lang="ru-RU" sz="7200" dirty="0" smtClean="0"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своим</a:t>
            </a:r>
            <a:r>
              <a:rPr lang="ru-RU" sz="7200" dirty="0" smtClean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72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детям, и становится более эмоционально доступной.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72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Тогда в детско-родительских отношениях происходит качественный сдвиг, и они перестают быть взаимоисключающими: от парадигмы «или я, или он» («лишь один из нас может быть любимым и сильным») они переходят к отношениям, в которых обе стороны — и мать, и ребенок — могут быть одинаково любимыми и сильными.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0257FBB-9DE3-E5D7-5D5B-FC431BE2A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3" y="94589"/>
            <a:ext cx="780356" cy="10546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016934B-E007-CDE5-95ED-798114820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991" y="67154"/>
            <a:ext cx="1322947" cy="11095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76E95F9-2BCD-A28A-4E6F-444B9A1FAD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5" t="6565" r="22112"/>
          <a:stretch/>
        </p:blipFill>
        <p:spPr>
          <a:xfrm>
            <a:off x="8894618" y="621938"/>
            <a:ext cx="2795155" cy="2807062"/>
          </a:xfrm>
          <a:prstGeom prst="rect">
            <a:avLst/>
          </a:prstGeom>
          <a:ln>
            <a:noFill/>
          </a:ln>
          <a:effectLst>
            <a:reflection blurRad="6350" stA="50000" endA="295" endPos="92000" dist="1016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3803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06FD95-3442-97B7-60C0-0E6823052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8598" y="207600"/>
            <a:ext cx="10533402" cy="9468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Constantia" panose="02030602050306030303" pitchFamily="18" charset="0"/>
              </a:rPr>
              <a:t>Что будет, если игнорировать материнскую травму</a:t>
            </a:r>
            <a:r>
              <a:rPr lang="ru-RU" sz="3600" dirty="0"/>
              <a:t>.</a:t>
            </a:r>
          </a:p>
        </p:txBody>
      </p:sp>
      <p:sp>
        <p:nvSpPr>
          <p:cNvPr id="5" name="Объект 3">
            <a:extLst>
              <a:ext uri="{FF2B5EF4-FFF2-40B4-BE49-F238E27FC236}">
                <a16:creationId xmlns:a16="http://schemas.microsoft.com/office/drawing/2014/main" xmlns="" id="{6BB62ADD-B617-E87D-D0C0-2C36C51D98EB}"/>
              </a:ext>
            </a:extLst>
          </p:cNvPr>
          <p:cNvSpPr txBox="1">
            <a:spLocks/>
          </p:cNvSpPr>
          <p:nvPr/>
        </p:nvSpPr>
        <p:spPr>
          <a:xfrm>
            <a:off x="8112177" y="1825625"/>
            <a:ext cx="324162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FEB9B006-A801-43C6-8F37-E9CBA0A0BE16}"/>
              </a:ext>
            </a:extLst>
          </p:cNvPr>
          <p:cNvSpPr/>
          <p:nvPr/>
        </p:nvSpPr>
        <p:spPr>
          <a:xfrm>
            <a:off x="859457" y="1608596"/>
            <a:ext cx="10785629" cy="899871"/>
          </a:xfrm>
          <a:prstGeom prst="roundRect">
            <a:avLst/>
          </a:prstGeom>
          <a:solidFill>
            <a:srgbClr val="F8F8F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Материнская травма способствует отчуждению женщин от самих себя, друг от друга и от процесса истинного самоопределения. Наша коллективная травма поколениями отравляла нам жизнь, искажая материнско-дочерние отношения и превращая их в борьбу за власть, в которой не может быть победителей.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3D25D247-22B3-DA6E-FC5F-645D5F56AE01}"/>
              </a:ext>
            </a:extLst>
          </p:cNvPr>
          <p:cNvSpPr/>
          <p:nvPr/>
        </p:nvSpPr>
        <p:spPr>
          <a:xfrm>
            <a:off x="831747" y="3169227"/>
            <a:ext cx="6249475" cy="2821349"/>
          </a:xfrm>
          <a:prstGeom prst="roundRect">
            <a:avLst/>
          </a:prstGeom>
          <a:solidFill>
            <a:srgbClr val="F8F8F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На </a:t>
            </a:r>
            <a:r>
              <a:rPr lang="ru-RU" sz="16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личном же уровне игнорирование травмы </a:t>
            </a: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означает, что </a:t>
            </a: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придется </a:t>
            </a: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до конца дней 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 жить с неотступным ощущением «Со мной что-то не так</a:t>
            </a: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»;</a:t>
            </a:r>
            <a:endParaRPr lang="ru-RU" sz="1600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 не реализовать свой потенциал из страха неудачи или </a:t>
            </a: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неодобрения;</a:t>
            </a:r>
            <a:endParaRPr lang="ru-RU" sz="1600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иметь </a:t>
            </a: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размытые личные границы и нечеткое представление о том, кем мы </a:t>
            </a: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являемся;</a:t>
            </a:r>
            <a:endParaRPr lang="ru-RU" sz="1600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чувствовать </a:t>
            </a: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себя </a:t>
            </a: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недостойными;</a:t>
            </a:r>
            <a:endParaRPr lang="ru-RU" sz="1600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не </a:t>
            </a: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ощущать себя в безопасности и бояться отстаивать свои позиции и высказывать свое </a:t>
            </a: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мнение.</a:t>
            </a:r>
            <a:endParaRPr lang="ru-RU" sz="1600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D98EFC24-5E64-5008-5367-4A4175C738DD}"/>
              </a:ext>
            </a:extLst>
          </p:cNvPr>
          <p:cNvSpPr/>
          <p:nvPr/>
        </p:nvSpPr>
        <p:spPr>
          <a:xfrm>
            <a:off x="7455027" y="3179618"/>
            <a:ext cx="4255868" cy="2821349"/>
          </a:xfrm>
          <a:prstGeom prst="roundRect">
            <a:avLst/>
          </a:prstGeom>
          <a:solidFill>
            <a:srgbClr val="F8F8F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Цена избегания материнской травмы на уровне общества и мира такова, что целые поколения женщин стремятся «не высовываться», чтобы никого не обидеть. Им прививают чувство вины, и они лишаются возможности полностью реализовать свой потенциал. И Мир лишается силы, любви и талантов бесчисленного количества женщин.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52CCDF7-BAC2-8856-D802-0C83B09D0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1" y="149458"/>
            <a:ext cx="780356" cy="105469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41170F1-E14A-6CED-BEC5-E1361FCF1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47" y="108338"/>
            <a:ext cx="1322947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252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1A364FA-5453-6F4C-A6C7-14ED3A0BE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246" y="4665517"/>
            <a:ext cx="3785754" cy="2152803"/>
          </a:xfrm>
          <a:prstGeom prst="rect">
            <a:avLst/>
          </a:prstGeom>
          <a:ln>
            <a:noFill/>
          </a:ln>
          <a:effectLst>
            <a:reflection blurRad="6350" stA="50000" endA="300" endPos="55000" dir="5400000" sy="-100000" algn="bl" rotWithShape="0"/>
            <a:softEdge rad="317500"/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C315A2-87C8-A3CF-56D9-674ACC7072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5420" y="568202"/>
            <a:ext cx="7398097" cy="4793507"/>
          </a:xfrm>
        </p:spPr>
        <p:txBody>
          <a:bodyPr>
            <a:normAutofit/>
          </a:bodyPr>
          <a:lstStyle/>
          <a:p>
            <a:r>
              <a:rPr lang="ru-RU" sz="18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 ориентироваться в мире эмоций, грамотно выражать их и видеть в них источник мудрости и информации</a:t>
            </a:r>
          </a:p>
          <a:p>
            <a:r>
              <a:rPr lang="ru-RU" sz="18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учит устанавливать здоровые границы, способствующие самоактуализации</a:t>
            </a:r>
          </a:p>
          <a:p>
            <a:r>
              <a:rPr lang="ru-RU" sz="18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помогает развить прочную ипостась «внутренней матери»: источник безусловной любви, поддержки и утешения</a:t>
            </a:r>
          </a:p>
          <a:p>
            <a:r>
              <a:rPr lang="ru-RU" sz="18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перестаем сомневаться в том, что с нами «все так», и во всех поступках руководствуемся уверенностью в своей нормальности</a:t>
            </a:r>
          </a:p>
          <a:p>
            <a:r>
              <a:rPr lang="ru-RU" sz="18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отпадает необходимость в стороннем одобрении</a:t>
            </a:r>
          </a:p>
          <a:p>
            <a:r>
              <a:rPr lang="ru-RU" sz="18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уверенность, что жизнь дает нам то, что нужно в данный момент</a:t>
            </a:r>
          </a:p>
          <a:p>
            <a:r>
              <a:rPr lang="ru-RU" sz="18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чувствуем себя в безопасности в своем теле и не боимся быть собой</a:t>
            </a:r>
          </a:p>
          <a:p>
            <a:r>
              <a:rPr lang="ru-RU" sz="1800" dirty="0">
                <a:effectLst/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ощущаем благодарность за то, что наши матери смогли нам дать, и сожаление и признание того, что они не смогли нам дать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E5219ED-0179-CF1C-5B7D-F68728FDC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1" y="149458"/>
            <a:ext cx="780356" cy="10546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10167A1-70D0-3733-740E-68C09B8D0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798" y="122023"/>
            <a:ext cx="1322947" cy="1109568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19336DC4-BDF7-627B-EAE9-D99B8986C0CD}"/>
              </a:ext>
            </a:extLst>
          </p:cNvPr>
          <p:cNvSpPr/>
          <p:nvPr/>
        </p:nvSpPr>
        <p:spPr>
          <a:xfrm>
            <a:off x="-135081" y="1728468"/>
            <a:ext cx="4738254" cy="2563318"/>
          </a:xfrm>
          <a:prstGeom prst="roundRect">
            <a:avLst/>
          </a:prstGeom>
          <a:solidFill>
            <a:srgbClr val="FBFBFB"/>
          </a:solidFill>
          <a:effectLst>
            <a:reflection blurRad="6350" stA="50000" endA="300" endPos="55500" dist="101600" dir="5400000" sy="-100000" algn="bl" rotWithShape="0"/>
          </a:effectLst>
          <a:scene3d>
            <a:camera prst="perspectiveContrastingRightFacing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Преимущества исцеления материнской травмы</a:t>
            </a:r>
          </a:p>
        </p:txBody>
      </p:sp>
    </p:spTree>
    <p:extLst>
      <p:ext uri="{BB962C8B-B14F-4D97-AF65-F5344CB8AC3E}">
        <p14:creationId xmlns:p14="http://schemas.microsoft.com/office/powerpoint/2010/main" val="1637069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6E25EB5-5C6A-C7E8-3081-65DA9F1613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4" t="6196" r="21015" b="4697"/>
          <a:stretch/>
        </p:blipFill>
        <p:spPr>
          <a:xfrm>
            <a:off x="8615214" y="3738368"/>
            <a:ext cx="3542133" cy="3119632"/>
          </a:xfrm>
          <a:prstGeom prst="ellipse">
            <a:avLst/>
          </a:prstGeom>
          <a:effectLst>
            <a:softEdge rad="63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93E55E4-CE86-8DA9-922D-329CBFA93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1" y="149458"/>
            <a:ext cx="780356" cy="10546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6BD2A44-3A6F-FD8B-EFFF-0E72C118BF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798" y="122023"/>
            <a:ext cx="1322947" cy="1109568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9F731978-F9D2-1287-1189-D26C082E9380}"/>
              </a:ext>
            </a:extLst>
          </p:cNvPr>
          <p:cNvSpPr/>
          <p:nvPr/>
        </p:nvSpPr>
        <p:spPr>
          <a:xfrm>
            <a:off x="1729830" y="1430072"/>
            <a:ext cx="10088381" cy="12762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Внутренний ребёнок — это часть нашей психики, наша изначальная истинно-глубинная суть и основа творчества, самовыражения, энергии, радости, интуиции и стремлений. Это источник наших эмоций, чувств и желаний, мир фантазии, любознательности и спонтанности, это основа самой </a:t>
            </a: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жизни.</a:t>
            </a:r>
            <a:endParaRPr lang="ru-RU" sz="1600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3A4AFE6C-726F-69AB-0D2A-BDA270B823F5}"/>
              </a:ext>
            </a:extLst>
          </p:cNvPr>
          <p:cNvSpPr/>
          <p:nvPr/>
        </p:nvSpPr>
        <p:spPr>
          <a:xfrm>
            <a:off x="441569" y="3072598"/>
            <a:ext cx="7850376" cy="287100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«Внутренний ребенок» — это сила, живущая внутри каждого человека. Телесный контакт, родительские установки, эмоциональные и физические травмы, чувства и эмоции — весь опыт, полученный в период внутриутробного развития и детские годы, архивируется и хранится этой частью личности.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И именно в этой области бессознательного  в ней запечатлен весь травматический опыт в том возрасте, когда </a:t>
            </a:r>
            <a:r>
              <a:rPr lang="ru-RU" sz="16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он </a:t>
            </a:r>
            <a:r>
              <a:rPr lang="ru-RU" sz="1600" dirty="0">
                <a:latin typeface="Constantia" panose="02030602050306030303" pitchFamily="18" charset="0"/>
                <a:cs typeface="Times New Roman" panose="02020603050405020304" pitchFamily="18" charset="0"/>
              </a:rPr>
              <a:t>случился . Эмоциональные флешбэки и триггеры рождаются именно в этой области психики — во внутреннем ребенке.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2862A29-DFA9-90AB-F61B-3B0532BAA8D7}"/>
              </a:ext>
            </a:extLst>
          </p:cNvPr>
          <p:cNvSpPr txBox="1"/>
          <p:nvPr/>
        </p:nvSpPr>
        <p:spPr>
          <a:xfrm>
            <a:off x="5568080" y="424933"/>
            <a:ext cx="60942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solidFill>
                    <a:srgbClr val="70AD47">
                      <a:lumMod val="75000"/>
                    </a:srgbClr>
                  </a:solidFill>
                </a:ln>
                <a:solidFill>
                  <a:srgbClr val="A5A5A5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Внутренний Ребенок</a:t>
            </a:r>
          </a:p>
        </p:txBody>
      </p:sp>
    </p:spTree>
    <p:extLst>
      <p:ext uri="{BB962C8B-B14F-4D97-AF65-F5344CB8AC3E}">
        <p14:creationId xmlns:p14="http://schemas.microsoft.com/office/powerpoint/2010/main" val="3478244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FF5C618-CFA6-A18D-E72F-3BC49B99A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1" y="149458"/>
            <a:ext cx="780356" cy="10546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75533FF-0AB4-60B2-59AF-0BF70E06E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798" y="122023"/>
            <a:ext cx="1322947" cy="1109568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42715533-7508-4163-CE79-8B6974E6C5BB}"/>
              </a:ext>
            </a:extLst>
          </p:cNvPr>
          <p:cNvSpPr/>
          <p:nvPr/>
        </p:nvSpPr>
        <p:spPr>
          <a:xfrm>
            <a:off x="2691246" y="1548245"/>
            <a:ext cx="4998026" cy="39069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Счастливый и цельный</a:t>
            </a:r>
          </a:p>
          <a:p>
            <a:endParaRPr lang="ru-RU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Constantia" panose="02030602050306030303" pitchFamily="18" charset="0"/>
                <a:cs typeface="Times New Roman" panose="02020603050405020304" pitchFamily="18" charset="0"/>
              </a:rPr>
              <a:t>счастливый и добрый, уверенный в себе, энергичный, творческий, жизнерадостный, открытый, мечтающий, стремящийся и достигающий, доверяющий себе и миру, оптимистичный, принимающий и отдающий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5151CDB-2CA5-973F-72EE-987AC960E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14656"/>
            <a:ext cx="5310076" cy="52430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6CB7EF2-E55E-AA42-803C-D666076246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863" y="1548245"/>
            <a:ext cx="3165213" cy="462493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62700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15504F9-406E-AD16-96D8-5ED9EB14D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42" y="122023"/>
            <a:ext cx="780356" cy="10546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4811152-4D7F-297C-0C49-424617D79F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798" y="122023"/>
            <a:ext cx="1322947" cy="1109568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6D838066-2482-6737-7B19-0B700ABD8BA8}"/>
              </a:ext>
            </a:extLst>
          </p:cNvPr>
          <p:cNvSpPr/>
          <p:nvPr/>
        </p:nvSpPr>
        <p:spPr>
          <a:xfrm>
            <a:off x="2176391" y="1582006"/>
            <a:ext cx="4785518" cy="4331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Покинутый и несчастный. 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accent6">
                  <a:lumMod val="75000"/>
                </a:schemeClr>
              </a:solidFill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Constantia" panose="02030602050306030303" pitchFamily="18" charset="0"/>
                <a:cs typeface="Times New Roman" panose="02020603050405020304" pitchFamily="18" charset="0"/>
              </a:rPr>
              <a:t>Его не видят, не слышат его потребности, желания. </a:t>
            </a:r>
          </a:p>
          <a:p>
            <a:pPr algn="just"/>
            <a:r>
              <a:rPr lang="ru-RU" dirty="0">
                <a:latin typeface="Constantia" panose="02030602050306030303" pitchFamily="18" charset="0"/>
                <a:cs typeface="Times New Roman" panose="02020603050405020304" pitchFamily="18" charset="0"/>
              </a:rPr>
              <a:t>Он испытывает страх и тревогу, боится быть ненужным, отвергнутым.</a:t>
            </a:r>
          </a:p>
          <a:p>
            <a:pPr algn="just"/>
            <a:r>
              <a:rPr lang="ru-RU" dirty="0">
                <a:latin typeface="Constantia" panose="02030602050306030303" pitchFamily="18" charset="0"/>
                <a:cs typeface="Times New Roman" panose="02020603050405020304" pitchFamily="18" charset="0"/>
              </a:rPr>
              <a:t>Его постоянные спутники — вина и обида.</a:t>
            </a:r>
          </a:p>
          <a:p>
            <a:pPr algn="just"/>
            <a:r>
              <a:rPr lang="ru-RU" dirty="0">
                <a:latin typeface="Constantia" panose="02030602050306030303" pitchFamily="18" charset="0"/>
                <a:cs typeface="Times New Roman" panose="02020603050405020304" pitchFamily="18" charset="0"/>
              </a:rPr>
              <a:t>Страх критики не позволяет творить и быть открытым, у него много запретов, в том числе и на чувства.</a:t>
            </a:r>
          </a:p>
          <a:p>
            <a:pPr algn="ctr"/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2AFF542-4693-D784-A20D-CF4AC7A80F4E}"/>
              </a:ext>
            </a:extLst>
          </p:cNvPr>
          <p:cNvSpPr txBox="1"/>
          <p:nvPr/>
        </p:nvSpPr>
        <p:spPr>
          <a:xfrm>
            <a:off x="5717598" y="523705"/>
            <a:ext cx="60942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solidFill>
                    <a:srgbClr val="70AD47">
                      <a:lumMod val="75000"/>
                    </a:srgbClr>
                  </a:solidFill>
                </a:ln>
                <a:solidFill>
                  <a:srgbClr val="A5A5A5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+mn-cs"/>
              </a:rPr>
              <a:t>Внутренний Ребенок    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7228959B-DEB8-E9D9-7F18-28D86B04F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234" y="1231591"/>
            <a:ext cx="4029075" cy="523875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58662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94203EE-E47E-07C7-D44E-B022C9BCB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42" y="122023"/>
            <a:ext cx="780356" cy="10546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BCD925D-980E-F4B1-1203-3DB292E43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798" y="122023"/>
            <a:ext cx="1322947" cy="110956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968C6EFE-01F1-5B3C-E897-0B2EC7D22B58}"/>
              </a:ext>
            </a:extLst>
          </p:cNvPr>
          <p:cNvSpPr/>
          <p:nvPr/>
        </p:nvSpPr>
        <p:spPr>
          <a:xfrm>
            <a:off x="4566818" y="169554"/>
            <a:ext cx="663521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Constantia" panose="02030602050306030303" pitchFamily="18" charset="0"/>
              </a:rPr>
              <a:t>Причины травматизации</a:t>
            </a:r>
          </a:p>
          <a:p>
            <a:pPr algn="ctr"/>
            <a:r>
              <a:rPr lang="ru-RU" sz="4000" b="1" cap="none" spc="0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  <a:latin typeface="Constantia" panose="02030602050306030303" pitchFamily="18" charset="0"/>
              </a:rPr>
              <a:t> Внутреннего Ребенка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539BC805-603B-87CC-A835-2E6169BCE8ED}"/>
              </a:ext>
            </a:extLst>
          </p:cNvPr>
          <p:cNvSpPr/>
          <p:nvPr/>
        </p:nvSpPr>
        <p:spPr>
          <a:xfrm>
            <a:off x="1980972" y="2021031"/>
            <a:ext cx="6134328" cy="3896589"/>
          </a:xfrm>
          <a:prstGeom prst="roundRect">
            <a:avLst/>
          </a:prstGeom>
          <a:solidFill>
            <a:srgbClr val="F9F9F7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во время внутриутробного развития и в детстве родители любили, оберегали, проявляли нужное внимание и заботу, удовлетворяли физические и психические потребности, уважали, поддерживали, тогда Внутренний ребенок будет здоров и счастлив.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Если же ребенок нежеланный, его не принимали как личность, его потребности и чувства подавлялись и игнорировались, к нему не проявляли заботу и любовь, тогда это будет обиженный, травмированный и несчастный Внутренний ребенок.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8164D1D-6942-4A33-5276-47F72379F7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18" t="8484" r="18119" b="8182"/>
          <a:stretch/>
        </p:blipFill>
        <p:spPr>
          <a:xfrm>
            <a:off x="8655627" y="1911927"/>
            <a:ext cx="3366654" cy="4114799"/>
          </a:xfrm>
          <a:prstGeom prst="rect">
            <a:avLst/>
          </a:prstGeom>
          <a:ln>
            <a:noFill/>
          </a:ln>
          <a:effectLst>
            <a:reflection blurRad="6350" stA="50000" endA="300" endPos="38500" dist="50800" dir="5400000" sy="-100000" algn="bl" rotWithShape="0"/>
            <a:softEdge rad="112500"/>
          </a:effectLst>
          <a:scene3d>
            <a:camera prst="isometricOffAxis2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7286710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940</Words>
  <Application>Microsoft Office PowerPoint</Application>
  <PresentationFormat>Широкоэкранный</PresentationFormat>
  <Paragraphs>70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Constantia</vt:lpstr>
      <vt:lpstr>Impact</vt:lpstr>
      <vt:lpstr>Nirmala UI Semilight</vt:lpstr>
      <vt:lpstr>Times New Roman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Что будет, если игнорировать материнскую травму.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Гринчук</dc:creator>
  <cp:lastModifiedBy>User</cp:lastModifiedBy>
  <cp:revision>13</cp:revision>
  <dcterms:created xsi:type="dcterms:W3CDTF">2022-05-26T09:23:37Z</dcterms:created>
  <dcterms:modified xsi:type="dcterms:W3CDTF">2022-05-27T13:47:58Z</dcterms:modified>
</cp:coreProperties>
</file>